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
  </p:notesMasterIdLst>
  <p:sldIdLst>
    <p:sldId id="256" r:id="rId3"/>
    <p:sldId id="257" r:id="rId4"/>
  </p:sldIdLst>
  <p:sldSz cx="7559675" cy="10259695"/>
  <p:notesSz cx="6858000" cy="9144000"/>
  <p:custDataLst>
    <p:tags r:id="rId9"/>
  </p:custDataLst>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9" userDrawn="1">
          <p15:clr>
            <a:srgbClr val="A4A3A4"/>
          </p15:clr>
        </p15:guide>
        <p15:guide id="2" pos="4626" userDrawn="1">
          <p15:clr>
            <a:srgbClr val="A4A3A4"/>
          </p15:clr>
        </p15:guide>
        <p15:guide id="3" orient="horz" pos="3753" userDrawn="1">
          <p15:clr>
            <a:srgbClr val="A4A3A4"/>
          </p15:clr>
        </p15:guide>
        <p15:guide id="4" orient="horz" pos="1168" userDrawn="1">
          <p15:clr>
            <a:srgbClr val="A4A3A4"/>
          </p15:clr>
        </p15:guide>
        <p15:guide id="5" pos="181" userDrawn="1">
          <p15:clr>
            <a:srgbClr val="A4A3A4"/>
          </p15:clr>
        </p15:guide>
        <p15:guide id="6" pos="2494" userDrawn="1">
          <p15:clr>
            <a:srgbClr val="A4A3A4"/>
          </p15:clr>
        </p15:guide>
        <p15:guide id="7" pos="113" userDrawn="1">
          <p15:clr>
            <a:srgbClr val="A4A3A4"/>
          </p15:clr>
        </p15:guide>
        <p15:guide id="8" pos="2268" userDrawn="1">
          <p15:clr>
            <a:srgbClr val="A4A3A4"/>
          </p15:clr>
        </p15:guide>
        <p15:guide id="10" pos="136" userDrawn="1">
          <p15:clr>
            <a:srgbClr val="A4A3A4"/>
          </p15:clr>
        </p15:guide>
        <p15:guide id="11"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EAB"/>
    <a:srgbClr val="E1E2E4"/>
    <a:srgbClr val="D6D7D9"/>
    <a:srgbClr val="DADBDD"/>
    <a:srgbClr val="E5ECF5"/>
    <a:srgbClr val="FFFFFF"/>
    <a:srgbClr val="3A648D"/>
    <a:srgbClr val="64BAE9"/>
    <a:srgbClr val="6ABCEC"/>
    <a:srgbClr val="A3D5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p:scale>
          <a:sx n="75" d="100"/>
          <a:sy n="75" d="100"/>
        </p:scale>
        <p:origin x="2142" y="-264"/>
      </p:cViewPr>
      <p:guideLst>
        <p:guide orient="horz" pos="1009"/>
        <p:guide pos="4626"/>
        <p:guide orient="horz" pos="3753"/>
        <p:guide orient="horz" pos="1168"/>
        <p:guide pos="181"/>
        <p:guide pos="2494"/>
        <p:guide pos="113"/>
        <p:guide pos="2268"/>
        <p:guide pos="136"/>
        <p:guide pos="238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tags" Target="tags/tag1.xml"/><Relationship Id="rId8" Type="http://schemas.openxmlformats.org/officeDocument/2006/relationships/tableStyles" Target="tableStyles.xml"/><Relationship Id="rId7" Type="http://schemas.openxmlformats.org/officeDocument/2006/relationships/viewProps" Target="viewProps.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ZongGuan\Desktop\&#26032;&#24314;%20Microsoft%20Excel%20&#24037;&#20316;&#34920;.xlsx"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C:\Users\ZongGuan\Desktop\&#33073;&#27688;&#33180;&#27969;&#37327;&#26354;&#3244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Sheet1!$B$5</c:f>
              <c:strCache>
                <c:ptCount val="1"/>
                <c:pt idx="0">
                  <c:v>Y</c:v>
                </c:pt>
              </c:strCache>
            </c:strRef>
          </c:tx>
          <c:spPr>
            <a:ln w="158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lumMod val="75000"/>
                        <a:lumOff val="25000"/>
                      </a:schemeClr>
                    </a:solidFill>
                    <a:latin typeface="+mn-lt"/>
                    <a:ea typeface="+mn-ea"/>
                    <a:cs typeface="+mn-cs"/>
                  </a:defRPr>
                </a:pP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xVal>
            <c:numRef>
              <c:f>Sheet1!$A$6:$A$9</c:f>
              <c:numCache>
                <c:formatCode>General</c:formatCode>
                <c:ptCount val="4"/>
                <c:pt idx="0">
                  <c:v>10</c:v>
                </c:pt>
                <c:pt idx="1">
                  <c:v>15</c:v>
                </c:pt>
                <c:pt idx="2">
                  <c:v>20</c:v>
                </c:pt>
                <c:pt idx="3">
                  <c:v>25</c:v>
                </c:pt>
              </c:numCache>
            </c:numRef>
          </c:xVal>
          <c:yVal>
            <c:numRef>
              <c:f>Sheet1!$B$6:$B$9</c:f>
              <c:numCache>
                <c:formatCode>General</c:formatCode>
                <c:ptCount val="4"/>
                <c:pt idx="0">
                  <c:v>84</c:v>
                </c:pt>
                <c:pt idx="1">
                  <c:v>73</c:v>
                </c:pt>
                <c:pt idx="2">
                  <c:v>64</c:v>
                </c:pt>
                <c:pt idx="3">
                  <c:v>55</c:v>
                </c:pt>
              </c:numCache>
            </c:numRef>
          </c:yVal>
          <c:smooth val="1"/>
        </c:ser>
        <c:dLbls>
          <c:showLegendKey val="0"/>
          <c:showVal val="1"/>
          <c:showCatName val="0"/>
          <c:showSerName val="0"/>
          <c:showPercent val="0"/>
          <c:showBubbleSize val="0"/>
        </c:dLbls>
        <c:axId val="1596465855"/>
        <c:axId val="1596466335"/>
      </c:scatterChart>
      <c:valAx>
        <c:axId val="1596465855"/>
        <c:scaling>
          <c:orientation val="minMax"/>
          <c:min val="5"/>
        </c:scaling>
        <c:delete val="0"/>
        <c:axPos val="b"/>
        <c:majorGridlines>
          <c:spPr>
            <a:ln w="9525" cap="flat" cmpd="sng" algn="ctr">
              <a:noFill/>
              <a:round/>
            </a:ln>
            <a:effectLst/>
          </c:spPr>
        </c:majorGridlines>
        <c:title>
          <c:tx>
            <c:rich>
              <a:bodyPr rot="0" spcFirstLastPara="1"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r>
                  <a:rPr lang="en-GB" altLang="en-US" sz="800" dirty="0"/>
                  <a:t>Inlet flow rate ( </a:t>
                </a:r>
                <a:r>
                  <a:rPr lang="en-GB" altLang="zh-CN" sz="800" dirty="0"/>
                  <a:t>L/m2 </a:t>
                </a:r>
                <a:r>
                  <a:rPr lang="en-GB" altLang="zh-CN" sz="800" baseline="30000" dirty="0"/>
                  <a:t>· </a:t>
                </a:r>
                <a:r>
                  <a:rPr lang="en-GB" altLang="zh-CN" sz="800" dirty="0"/>
                  <a:t>h </a:t>
                </a:r>
                <a:r>
                  <a:rPr lang="en-GB" altLang="en-US" sz="800" dirty="0"/>
                  <a:t>)</a:t>
                </a:r>
                <a:endParaRPr lang="en-GB" altLang="en-US" sz="800" dirty="0"/>
              </a:p>
            </c:rich>
          </c:tx>
          <c:layout/>
          <c:overlay val="0"/>
          <c:spPr>
            <a:noFill/>
            <a:ln>
              <a:noFill/>
            </a:ln>
            <a:effectLst/>
          </c:spPr>
        </c:title>
        <c:numFmt formatCode="General" sourceLinked="1"/>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596466335"/>
        <c:crosses val="autoZero"/>
        <c:crossBetween val="midCat"/>
      </c:valAx>
      <c:valAx>
        <c:axId val="1596466335"/>
        <c:scaling>
          <c:orientation val="minMax"/>
          <c:max val="100"/>
          <c:min val="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r>
                  <a:rPr lang="en-GB" altLang="en-US" sz="800" dirty="0"/>
                  <a:t>Ammonia nitrogen removal rate ( </a:t>
                </a:r>
                <a:r>
                  <a:rPr lang="en-GB" altLang="zh-CN" sz="800" dirty="0"/>
                  <a:t>% </a:t>
                </a:r>
                <a:r>
                  <a:rPr lang="en-GB" altLang="en-US" sz="800" dirty="0"/>
                  <a:t>)</a:t>
                </a:r>
                <a:endParaRPr lang="en-GB" altLang="en-US" sz="800" dirty="0"/>
              </a:p>
            </c:rich>
          </c:tx>
          <c:layout/>
          <c:overlay val="0"/>
          <c:spPr>
            <a:noFill/>
            <a:ln>
              <a:noFill/>
            </a:ln>
            <a:effectLst/>
          </c:spPr>
        </c:title>
        <c:numFmt formatCode="General" sourceLinked="1"/>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596465855"/>
        <c:crosses val="autoZero"/>
        <c:crossBetween val="midCat"/>
      </c:valAx>
      <c:spPr>
        <a:noFill/>
        <a:ln>
          <a:noFill/>
        </a:ln>
        <a:effectLst/>
      </c:spPr>
    </c:plotArea>
    <c:plotVisOnly val="1"/>
    <c:dispBlanksAs val="gap"/>
    <c:showDLblsOverMax val="0"/>
    <c:extLst>
      <c:ext uri="{0b15fc19-7d7d-44ad-8c2d-2c3a37ce22c3}">
        <chartProps xmlns="https://web.wps.cn/et/2018/main" chartId="{53df2abe-00cb-4f3c-b0f9-b404d71dd65f}"/>
      </c:ext>
    </c:extLst>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Sheet1!$M$3</c:f>
              <c:strCache>
                <c:ptCount val="1"/>
                <c:pt idx="0">
                  <c:v>Y</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lumMod val="75000"/>
                        <a:lumOff val="25000"/>
                      </a:schemeClr>
                    </a:solidFill>
                    <a:latin typeface="+mn-lt"/>
                    <a:ea typeface="+mn-ea"/>
                    <a:cs typeface="+mn-cs"/>
                  </a:defRPr>
                </a:pP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xVal>
            <c:numRef>
              <c:f>Sheet1!$L$4:$L$7</c:f>
              <c:numCache>
                <c:formatCode>General</c:formatCode>
                <c:ptCount val="4"/>
                <c:pt idx="0">
                  <c:v>10</c:v>
                </c:pt>
                <c:pt idx="1">
                  <c:v>15</c:v>
                </c:pt>
                <c:pt idx="2">
                  <c:v>20</c:v>
                </c:pt>
                <c:pt idx="3">
                  <c:v>25</c:v>
                </c:pt>
              </c:numCache>
            </c:numRef>
          </c:xVal>
          <c:yVal>
            <c:numRef>
              <c:f>Sheet1!$M$4:$M$7</c:f>
              <c:numCache>
                <c:formatCode>General</c:formatCode>
                <c:ptCount val="4"/>
                <c:pt idx="0">
                  <c:v>92</c:v>
                </c:pt>
                <c:pt idx="1">
                  <c:v>81</c:v>
                </c:pt>
                <c:pt idx="2">
                  <c:v>71</c:v>
                </c:pt>
                <c:pt idx="3">
                  <c:v>61</c:v>
                </c:pt>
              </c:numCache>
            </c:numRef>
          </c:yVal>
          <c:smooth val="1"/>
        </c:ser>
        <c:dLbls>
          <c:showLegendKey val="0"/>
          <c:showVal val="1"/>
          <c:showCatName val="0"/>
          <c:showSerName val="0"/>
          <c:showPercent val="0"/>
          <c:showBubbleSize val="0"/>
        </c:dLbls>
        <c:axId val="1595258223"/>
        <c:axId val="1595258703"/>
      </c:scatterChart>
      <c:valAx>
        <c:axId val="1595258223"/>
        <c:scaling>
          <c:orientation val="minMax"/>
          <c:min val="5"/>
        </c:scaling>
        <c:delete val="0"/>
        <c:axPos val="b"/>
        <c:majorGridlines>
          <c:spPr>
            <a:ln w="9525" cap="flat" cmpd="sng" algn="ctr">
              <a:noFill/>
              <a:round/>
            </a:ln>
            <a:effectLst/>
          </c:spPr>
        </c:majorGridlines>
        <c:title>
          <c:tx>
            <c:rich>
              <a:bodyPr rot="0" spcFirstLastPara="1"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r>
                  <a:rPr lang="en-GB" altLang="en-US" sz="800" dirty="0"/>
                  <a:t>Inlet flow rate ( </a:t>
                </a:r>
                <a:r>
                  <a:rPr lang="en-GB" altLang="zh-CN" sz="800" dirty="0"/>
                  <a:t>L/m2 </a:t>
                </a:r>
                <a:r>
                  <a:rPr lang="en-GB" altLang="zh-CN" sz="800" baseline="30000" dirty="0"/>
                  <a:t>· </a:t>
                </a:r>
                <a:r>
                  <a:rPr lang="en-GB" altLang="zh-CN" sz="800" dirty="0"/>
                  <a:t>h </a:t>
                </a:r>
                <a:r>
                  <a:rPr lang="en-GB" altLang="en-US" sz="800" dirty="0"/>
                  <a:t>)</a:t>
                </a:r>
                <a:endParaRPr lang="en-GB" altLang="en-US" sz="800" dirty="0"/>
              </a:p>
            </c:rich>
          </c:tx>
          <c:layout/>
          <c:overlay val="0"/>
          <c:spPr>
            <a:noFill/>
            <a:ln>
              <a:noFill/>
            </a:ln>
            <a:effectLst/>
          </c:spPr>
        </c:title>
        <c:numFmt formatCode="General" sourceLinked="1"/>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595258703"/>
        <c:crosses val="autoZero"/>
        <c:crossBetween val="midCat"/>
      </c:valAx>
      <c:valAx>
        <c:axId val="1595258703"/>
        <c:scaling>
          <c:orientation val="minMax"/>
          <c:max val="10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r>
                  <a:rPr lang="en-GB" altLang="en-US" sz="800" dirty="0"/>
                  <a:t>Ammonia nitrogen removal rate ( </a:t>
                </a:r>
                <a:r>
                  <a:rPr lang="en-GB" altLang="zh-CN" sz="800" dirty="0"/>
                  <a:t>% </a:t>
                </a:r>
                <a:r>
                  <a:rPr lang="en-GB" altLang="en-US" sz="800" dirty="0"/>
                  <a:t>)</a:t>
                </a:r>
                <a:endParaRPr lang="en-GB" altLang="en-US" sz="800" dirty="0"/>
              </a:p>
            </c:rich>
          </c:tx>
          <c:layout/>
          <c:overlay val="0"/>
          <c:spPr>
            <a:noFill/>
            <a:ln>
              <a:noFill/>
            </a:ln>
            <a:effectLst/>
          </c:spPr>
        </c:title>
        <c:numFmt formatCode="General" sourceLinked="1"/>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595258223"/>
        <c:crosses val="autoZero"/>
        <c:crossBetween val="midCat"/>
      </c:valAx>
      <c:spPr>
        <a:noFill/>
        <a:ln>
          <a:noFill/>
        </a:ln>
        <a:effectLst/>
      </c:spPr>
    </c:plotArea>
    <c:plotVisOnly val="1"/>
    <c:dispBlanksAs val="gap"/>
    <c:showDLblsOverMax val="0"/>
    <c:extLst>
      <c:ext uri="{0b15fc19-7d7d-44ad-8c2d-2c3a37ce22c3}">
        <chartProps xmlns="https://web.wps.cn/et/2018/main" chartId="{e2f4f94d-1281-453a-958f-654a62e3981e}"/>
      </c:ext>
    </c:extLst>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D3385B-F90B-48C0-9E99-EF97C0A1EBF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292350" y="1143000"/>
            <a:ext cx="22733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718510-E9CC-4592-8FCE-CBEAF2FAB72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7A56DD26-32A4-2A43-990A-6F7E5E73786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7A56DD26-32A4-2A43-990A-6F7E5E73786E}"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7A56DD26-32A4-2A43-990A-6F7E5E73786E}"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56DD26-32A4-2A43-990A-6F7E5E73786E}"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7A56DD26-32A4-2A43-990A-6F7E5E73786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7A56DD26-32A4-2A43-990A-6F7E5E73786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CN"/>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56DD26-32A4-2A43-990A-6F7E5E73786E}"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6AF604-6CBA-6F4A-A6F6-26E48A4D0EE4}"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 Id="rId3" Type="http://schemas.openxmlformats.org/officeDocument/2006/relationships/image" Target="../media/image6.jpeg"/><Relationship Id="rId2" Type="http://schemas.openxmlformats.org/officeDocument/2006/relationships/chart" Target="../charts/chart2.xml"/><Relationship Id="rId1"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
          <p:cNvSpPr/>
          <p:nvPr/>
        </p:nvSpPr>
        <p:spPr>
          <a:xfrm>
            <a:off x="-14732" y="1042546"/>
            <a:ext cx="3566011" cy="45719"/>
          </a:xfrm>
          <a:custGeom>
            <a:avLst/>
            <a:gdLst>
              <a:gd name="connsiteX0" fmla="*/ 9525 w 1268056"/>
              <a:gd name="connsiteY0" fmla="*/ 9525 h 19050"/>
              <a:gd name="connsiteX1" fmla="*/ 1258531 w 1268056"/>
              <a:gd name="connsiteY1" fmla="*/ 9525 h 19050"/>
            </a:gdLst>
            <a:ahLst/>
            <a:cxnLst>
              <a:cxn ang="0">
                <a:pos x="connsiteX0" y="connsiteY0"/>
              </a:cxn>
              <a:cxn ang="0">
                <a:pos x="connsiteX1" y="connsiteY1"/>
              </a:cxn>
            </a:cxnLst>
            <a:rect l="l" t="t" r="r" b="b"/>
            <a:pathLst>
              <a:path w="1268056" h="19050">
                <a:moveTo>
                  <a:pt x="9525" y="9525"/>
                </a:moveTo>
                <a:lnTo>
                  <a:pt x="1258531" y="9525"/>
                </a:lnTo>
              </a:path>
            </a:pathLst>
          </a:custGeom>
          <a:ln w="28575">
            <a:solidFill>
              <a:srgbClr val="0054A6">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9" name="TextBox 59"/>
          <p:cNvSpPr txBox="1"/>
          <p:nvPr/>
        </p:nvSpPr>
        <p:spPr>
          <a:xfrm>
            <a:off x="3996534" y="1558664"/>
            <a:ext cx="3548502" cy="184666"/>
          </a:xfrm>
          <a:prstGeom prst="rect">
            <a:avLst/>
          </a:prstGeom>
          <a:noFill/>
        </p:spPr>
        <p:txBody>
          <a:bodyPr wrap="square" lIns="0" tIns="0" rIns="0" bIns="0" rtlCol="0">
            <a:spAutoFit/>
          </a:bodyPr>
          <a:lstStyle/>
          <a:p>
            <a:pPr>
              <a:lnSpc>
                <a:spcPct val="100000"/>
              </a:lnSpc>
            </a:pPr>
            <a:r>
              <a:rPr lang="en-GB" altLang="zh-CN" sz="1200" b="1" kern="1600" dirty="0">
                <a:solidFill>
                  <a:srgbClr val="0054A6"/>
                </a:solidFill>
                <a:latin typeface="Times New Roman" panose="02020603050405020304" pitchFamily="18" charset="0"/>
                <a:ea typeface="宋体" panose="02010600030101010101" pitchFamily="2" charset="-122"/>
                <a:cs typeface="Times New Roman" panose="02020603050405020304" pitchFamily="18" charset="0"/>
              </a:rPr>
              <a:t>PTFE-</a:t>
            </a:r>
            <a:r>
              <a:rPr lang="en-US" altLang="zh-CN" sz="1200" b="1" kern="1600" dirty="0">
                <a:solidFill>
                  <a:srgbClr val="0054A6"/>
                </a:solidFill>
                <a:latin typeface="Times New Roman" panose="02020603050405020304" pitchFamily="18" charset="0"/>
                <a:ea typeface="宋体" panose="02010600030101010101" pitchFamily="2" charset="-122"/>
                <a:cs typeface="Times New Roman" panose="02020603050405020304" pitchFamily="18" charset="0"/>
              </a:rPr>
              <a:t>TMCS</a:t>
            </a:r>
            <a:r>
              <a:rPr lang="en-GB" altLang="zh-CN" sz="1200" b="1" kern="1600" dirty="0">
                <a:solidFill>
                  <a:srgbClr val="0054A6"/>
                </a:solidFill>
                <a:latin typeface="Times New Roman" panose="02020603050405020304" pitchFamily="18" charset="0"/>
                <a:ea typeface="宋体" panose="02010600030101010101" pitchFamily="2" charset="-122"/>
                <a:cs typeface="Times New Roman" panose="02020603050405020304" pitchFamily="18" charset="0"/>
              </a:rPr>
              <a:t>-2020 </a:t>
            </a:r>
            <a:r>
              <a:rPr lang="en-GB" altLang="en-US" sz="1200" b="1" kern="1600" dirty="0">
                <a:solidFill>
                  <a:srgbClr val="0054A6"/>
                </a:solidFill>
                <a:latin typeface="Times New Roman" panose="02020603050405020304" pitchFamily="18" charset="0"/>
                <a:ea typeface="宋体" panose="02010600030101010101" pitchFamily="2" charset="-122"/>
                <a:cs typeface="Times New Roman" panose="02020603050405020304" pitchFamily="18" charset="0"/>
              </a:rPr>
              <a:t>Membrane </a:t>
            </a:r>
            <a:r>
              <a:rPr lang="en-US" altLang="en-US" sz="1200" b="1" kern="1600" dirty="0">
                <a:solidFill>
                  <a:srgbClr val="0054A6"/>
                </a:solidFill>
                <a:latin typeface="Times New Roman" panose="02020603050405020304" pitchFamily="18" charset="0"/>
                <a:ea typeface="宋体" panose="02010600030101010101" pitchFamily="2" charset="-122"/>
                <a:cs typeface="Times New Roman" panose="02020603050405020304" pitchFamily="18" charset="0"/>
              </a:rPr>
              <a:t>Contactor</a:t>
            </a:r>
            <a:endParaRPr lang="en-GB" altLang="en-US" sz="1200" b="1" kern="1600" dirty="0">
              <a:solidFill>
                <a:srgbClr val="0054A6"/>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矩形 5"/>
          <p:cNvSpPr/>
          <p:nvPr/>
        </p:nvSpPr>
        <p:spPr>
          <a:xfrm>
            <a:off x="2679700" y="0"/>
            <a:ext cx="4879975" cy="668162"/>
          </a:xfrm>
          <a:prstGeom prst="rect">
            <a:avLst/>
          </a:prstGeom>
          <a:solidFill>
            <a:srgbClr val="005EAB"/>
          </a:solidFill>
          <a:ln>
            <a:solidFill>
              <a:srgbClr val="005EA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8" name="矩形 7"/>
          <p:cNvSpPr/>
          <p:nvPr/>
        </p:nvSpPr>
        <p:spPr>
          <a:xfrm>
            <a:off x="3996690" y="2041219"/>
            <a:ext cx="3384550" cy="2601712"/>
          </a:xfrm>
          <a:prstGeom prst="rect">
            <a:avLst/>
          </a:prstGeom>
          <a:gradFill flip="none" rotWithShape="1">
            <a:gsLst>
              <a:gs pos="0">
                <a:srgbClr val="64BAE9"/>
              </a:gs>
              <a:gs pos="23000">
                <a:srgbClr val="6ABCEC"/>
              </a:gs>
              <a:gs pos="83000">
                <a:srgbClr val="DAECF6"/>
              </a:gs>
              <a:gs pos="66000">
                <a:srgbClr val="C2E1F5"/>
              </a:gs>
              <a:gs pos="41000">
                <a:srgbClr val="A3D5F3"/>
              </a:gs>
              <a:gs pos="100000">
                <a:srgbClr val="DBE8EE"/>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sp>
        <p:nvSpPr>
          <p:cNvPr id="18" name="文本框 17"/>
          <p:cNvSpPr txBox="1"/>
          <p:nvPr/>
        </p:nvSpPr>
        <p:spPr>
          <a:xfrm>
            <a:off x="118159" y="2533704"/>
            <a:ext cx="3612718" cy="2764026"/>
          </a:xfrm>
          <a:prstGeom prst="rect">
            <a:avLst/>
          </a:prstGeom>
          <a:noFill/>
        </p:spPr>
        <p:txBody>
          <a:bodyPr wrap="square">
            <a:spAutoFit/>
          </a:bodyPr>
          <a:lstStyle/>
          <a:p>
            <a:pPr>
              <a:lnSpc>
                <a:spcPct val="150000"/>
              </a:lnSpc>
              <a:defRPr/>
            </a:pPr>
            <a:r>
              <a:rPr lang="en-GB" altLang="en-US" sz="1200" b="1" spc="55" dirty="0">
                <a:solidFill>
                  <a:srgbClr val="005EAB"/>
                </a:solidFill>
                <a:latin typeface="Times New Roman" panose="02020603050405020304" pitchFamily="18" charset="0"/>
                <a:ea typeface="宋体" panose="02010600030101010101" pitchFamily="2" charset="-122"/>
                <a:cs typeface="Times New Roman" panose="02020603050405020304" pitchFamily="18" charset="0"/>
              </a:rPr>
              <a:t>Features </a:t>
            </a:r>
            <a:r>
              <a:rPr lang="en-US" altLang="zh-CN" sz="1200" b="1" spc="55" dirty="0">
                <a:solidFill>
                  <a:srgbClr val="005EAB"/>
                </a:solidFill>
                <a:latin typeface="Times New Roman" panose="02020603050405020304" pitchFamily="18" charset="0"/>
                <a:ea typeface="宋体" panose="02010600030101010101" pitchFamily="2" charset="-122"/>
                <a:cs typeface="Times New Roman" panose="02020603050405020304" pitchFamily="18" charset="0"/>
              </a:rPr>
              <a:t>a</a:t>
            </a:r>
            <a:r>
              <a:rPr lang="en-GB" altLang="en-US" sz="1200" b="1" spc="55" dirty="0">
                <a:solidFill>
                  <a:srgbClr val="005EAB"/>
                </a:solidFill>
                <a:latin typeface="Times New Roman" panose="02020603050405020304" pitchFamily="18" charset="0"/>
                <a:ea typeface="宋体" panose="02010600030101010101" pitchFamily="2" charset="-122"/>
                <a:cs typeface="Times New Roman" panose="02020603050405020304" pitchFamily="18" charset="0"/>
              </a:rPr>
              <a:t>nd </a:t>
            </a:r>
            <a:r>
              <a:rPr lang="en-US" altLang="zh-CN" sz="1200" b="1" spc="55" dirty="0">
                <a:solidFill>
                  <a:srgbClr val="005EAB"/>
                </a:solidFill>
                <a:latin typeface="Times New Roman" panose="02020603050405020304" pitchFamily="18" charset="0"/>
                <a:ea typeface="宋体" panose="02010600030101010101" pitchFamily="2" charset="-122"/>
                <a:cs typeface="Times New Roman" panose="02020603050405020304" pitchFamily="18" charset="0"/>
              </a:rPr>
              <a:t>a</a:t>
            </a:r>
            <a:r>
              <a:rPr lang="en-GB" altLang="en-US" sz="1200" b="1" spc="55" dirty="0">
                <a:solidFill>
                  <a:srgbClr val="005EAB"/>
                </a:solidFill>
                <a:latin typeface="Times New Roman" panose="02020603050405020304" pitchFamily="18" charset="0"/>
                <a:ea typeface="宋体" panose="02010600030101010101" pitchFamily="2" charset="-122"/>
                <a:cs typeface="Times New Roman" panose="02020603050405020304" pitchFamily="18" charset="0"/>
              </a:rPr>
              <a:t>dvantages</a:t>
            </a:r>
            <a:endParaRPr kumimoji="0" lang="en-US" altLang="zh-CN" sz="1200" b="1" i="0" u="none" strike="noStrike" kern="1200" cap="none" spc="-80" normalizeH="0" baseline="0" noProof="0" dirty="0">
              <a:ln>
                <a:noFill/>
              </a:ln>
              <a:solidFill>
                <a:srgbClr val="005EAB"/>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171450" indent="-171450">
              <a:lnSpc>
                <a:spcPct val="150000"/>
              </a:lnSpc>
              <a:buClr>
                <a:srgbClr val="005EAB"/>
              </a:buClr>
              <a:buSzPct val="50000"/>
              <a:buFont typeface="Wingdings" panose="05000000000000000000" pitchFamily="2" charset="2"/>
              <a:buChar char="l"/>
            </a:pPr>
            <a:r>
              <a:rPr lang="en-US" altLang="en-US" sz="1050" dirty="0">
                <a:latin typeface="Times New Roman" panose="02020603050405020304" pitchFamily="18" charset="0"/>
                <a:cs typeface="Times New Roman" panose="02020603050405020304" pitchFamily="18" charset="0"/>
              </a:rPr>
              <a:t>Efficient removal of ammonia nitrogen-</a:t>
            </a:r>
            <a:endParaRPr lang="en-US" altLang="en-US" sz="1050" dirty="0">
              <a:latin typeface="Times New Roman" panose="02020603050405020304" pitchFamily="18" charset="0"/>
              <a:cs typeface="Times New Roman" panose="02020603050405020304" pitchFamily="18" charset="0"/>
            </a:endParaRPr>
          </a:p>
          <a:p>
            <a:pPr marL="171450" indent="-171450">
              <a:lnSpc>
                <a:spcPct val="150000"/>
              </a:lnSpc>
              <a:buClr>
                <a:srgbClr val="005EAB"/>
              </a:buClr>
              <a:buSzPct val="50000"/>
              <a:buFont typeface="Wingdings" panose="05000000000000000000" pitchFamily="2" charset="2"/>
              <a:buChar char="l"/>
            </a:pPr>
            <a:r>
              <a:rPr lang="en-US" altLang="en-US" sz="1050" dirty="0">
                <a:latin typeface="Times New Roman" panose="02020603050405020304" pitchFamily="18" charset="0"/>
                <a:cs typeface="Times New Roman" panose="02020603050405020304" pitchFamily="18" charset="0"/>
              </a:rPr>
              <a:t>Operates at near-normal pressure with low energy consumption and minimal operating costs</a:t>
            </a:r>
            <a:endParaRPr lang="en-US" altLang="en-US" sz="1050" dirty="0">
              <a:latin typeface="Times New Roman" panose="02020603050405020304" pitchFamily="18" charset="0"/>
              <a:cs typeface="Times New Roman" panose="02020603050405020304" pitchFamily="18" charset="0"/>
            </a:endParaRPr>
          </a:p>
          <a:p>
            <a:pPr marL="171450" indent="-171450">
              <a:lnSpc>
                <a:spcPct val="150000"/>
              </a:lnSpc>
              <a:buClr>
                <a:srgbClr val="005EAB"/>
              </a:buClr>
              <a:buSzPct val="50000"/>
              <a:buFont typeface="Wingdings" panose="05000000000000000000" pitchFamily="2" charset="2"/>
              <a:buChar char="l"/>
            </a:pPr>
            <a:r>
              <a:rPr lang="en-US" altLang="zh-CN" sz="1050" dirty="0">
                <a:latin typeface="Times New Roman" panose="02020603050405020304" pitchFamily="18" charset="0"/>
                <a:cs typeface="Times New Roman" panose="02020603050405020304" pitchFamily="18" charset="0"/>
              </a:rPr>
              <a:t>P</a:t>
            </a:r>
            <a:r>
              <a:rPr lang="en-US" altLang="en-US" sz="1050" dirty="0">
                <a:latin typeface="Times New Roman" panose="02020603050405020304" pitchFamily="18" charset="0"/>
                <a:cs typeface="Times New Roman" panose="02020603050405020304" pitchFamily="18" charset="0"/>
              </a:rPr>
              <a:t>roviding corrosion resistance, high resistance to strong acids and alkalis, high-temperature resistance, strong hydrophobicity, and a long service life</a:t>
            </a:r>
            <a:endParaRPr lang="en-US" altLang="en-US" sz="1050" dirty="0">
              <a:latin typeface="Times New Roman" panose="02020603050405020304" pitchFamily="18" charset="0"/>
              <a:cs typeface="Times New Roman" panose="02020603050405020304" pitchFamily="18" charset="0"/>
            </a:endParaRPr>
          </a:p>
          <a:p>
            <a:pPr marL="171450" indent="-171450">
              <a:lnSpc>
                <a:spcPct val="150000"/>
              </a:lnSpc>
              <a:buClr>
                <a:srgbClr val="005EAB"/>
              </a:buClr>
              <a:buSzPct val="50000"/>
              <a:buFont typeface="Wingdings" panose="05000000000000000000" pitchFamily="2" charset="2"/>
              <a:buChar char="l"/>
            </a:pPr>
            <a:r>
              <a:rPr lang="en-US" altLang="en-US" sz="1050" dirty="0">
                <a:latin typeface="Times New Roman" panose="02020603050405020304" pitchFamily="18" charset="0"/>
                <a:cs typeface="Times New Roman" panose="02020603050405020304" pitchFamily="18" charset="0"/>
              </a:rPr>
              <a:t>Possesses uniform pores and a narrow pore size distribution to prevent concentration polarization and scaling</a:t>
            </a:r>
            <a:endParaRPr lang="en-US" altLang="en-US" sz="1050" dirty="0">
              <a:latin typeface="Times New Roman" panose="02020603050405020304" pitchFamily="18" charset="0"/>
              <a:cs typeface="Times New Roman" panose="02020603050405020304" pitchFamily="18" charset="0"/>
            </a:endParaRPr>
          </a:p>
          <a:p>
            <a:pPr marL="171450" indent="-171450">
              <a:lnSpc>
                <a:spcPct val="150000"/>
              </a:lnSpc>
              <a:buClr>
                <a:srgbClr val="005EAB"/>
              </a:buClr>
              <a:buSzPct val="50000"/>
              <a:buFont typeface="Wingdings" panose="05000000000000000000" pitchFamily="2" charset="2"/>
              <a:buChar char="l"/>
            </a:pPr>
            <a:r>
              <a:rPr lang="en-US" altLang="en-US" sz="1050" dirty="0">
                <a:latin typeface="Times New Roman" panose="02020603050405020304" pitchFamily="18" charset="0"/>
                <a:cs typeface="Times New Roman" panose="02020603050405020304" pitchFamily="18" charset="0"/>
              </a:rPr>
              <a:t>Strong resistance to fluid impact, eliminating the risk of broken fibers</a:t>
            </a:r>
            <a:endParaRPr kumimoji="0" lang="en-US" altLang="zh-CN" sz="1050" b="0" i="0" u="none" strike="noStrike" kern="1200" cap="none" spc="-120" normalizeH="0" baseline="0" noProof="0" dirty="0">
              <a:ln>
                <a:noFill/>
              </a:ln>
              <a:solidFill>
                <a:srgbClr val="221815"/>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3" name="文本框 22"/>
          <p:cNvSpPr txBox="1"/>
          <p:nvPr/>
        </p:nvSpPr>
        <p:spPr>
          <a:xfrm>
            <a:off x="118159" y="1360029"/>
            <a:ext cx="3548502" cy="1217295"/>
          </a:xfrm>
          <a:prstGeom prst="rect">
            <a:avLst/>
          </a:prstGeom>
          <a:noFill/>
        </p:spPr>
        <p:txBody>
          <a:bodyPr wrap="square">
            <a:spAutoFit/>
          </a:bodyPr>
          <a:lstStyle/>
          <a:p>
            <a:pPr marL="0" marR="0" lvl="0" indent="0" algn="l" defTabSz="914400" rtl="0" eaLnBrk="1" fontAlgn="auto" latinLnBrk="0" hangingPunct="1">
              <a:lnSpc>
                <a:spcPct val="216000"/>
              </a:lnSpc>
              <a:spcBef>
                <a:spcPts val="0"/>
              </a:spcBef>
              <a:spcAft>
                <a:spcPts val="0"/>
              </a:spcAft>
              <a:buClrTx/>
              <a:buSzTx/>
              <a:buFontTx/>
              <a:buNone/>
              <a:defRPr/>
            </a:pPr>
            <a:r>
              <a:rPr kumimoji="0" lang="en-GB" altLang="en-US" sz="1200" b="1" i="0" u="none" strike="noStrike" kern="1200" cap="none" spc="55" normalizeH="0" baseline="0" noProof="0" dirty="0">
                <a:ln>
                  <a:noFill/>
                </a:ln>
                <a:solidFill>
                  <a:srgbClr val="005EAB"/>
                </a:solidFill>
                <a:effectLst/>
                <a:uLnTx/>
                <a:uFillTx/>
                <a:latin typeface="Times New Roman" panose="02020603050405020304" pitchFamily="18" charset="0"/>
                <a:ea typeface="宋体" panose="02010600030101010101" pitchFamily="2" charset="-122"/>
                <a:cs typeface="Times New Roman" panose="02020603050405020304" pitchFamily="18" charset="0"/>
              </a:rPr>
              <a:t>Product d</a:t>
            </a:r>
            <a:r>
              <a:rPr kumimoji="0" lang="en-GB" altLang="en-US" sz="1200" b="1" i="0" u="none" strike="noStrike" kern="1200" cap="none" spc="50" normalizeH="0" baseline="0" noProof="0" dirty="0">
                <a:ln>
                  <a:noFill/>
                </a:ln>
                <a:solidFill>
                  <a:srgbClr val="005EAB"/>
                </a:solidFill>
                <a:effectLst/>
                <a:uLnTx/>
                <a:uFillTx/>
                <a:latin typeface="Times New Roman" panose="02020603050405020304" pitchFamily="18" charset="0"/>
                <a:ea typeface="宋体" panose="02010600030101010101" pitchFamily="2" charset="-122"/>
                <a:cs typeface="Times New Roman" panose="02020603050405020304" pitchFamily="18" charset="0"/>
              </a:rPr>
              <a:t>escription</a:t>
            </a:r>
            <a:endParaRPr kumimoji="0" lang="en-GB" altLang="en-US" sz="1200" b="1" i="0" u="none" strike="noStrike" kern="1200" cap="none" spc="50" normalizeH="0" baseline="0" noProof="0" dirty="0">
              <a:ln>
                <a:noFill/>
              </a:ln>
              <a:solidFill>
                <a:srgbClr val="005EAB"/>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defTabSz="914400" rtl="0" eaLnBrk="1" fontAlgn="auto" latinLnBrk="0" hangingPunct="0">
              <a:lnSpc>
                <a:spcPct val="150000"/>
              </a:lnSpc>
              <a:spcBef>
                <a:spcPts val="0"/>
              </a:spcBef>
              <a:spcAft>
                <a:spcPts val="0"/>
              </a:spcAft>
              <a:buClrTx/>
              <a:buSzTx/>
              <a:buFontTx/>
              <a:buNone/>
              <a:defRPr/>
            </a:pPr>
            <a:r>
              <a:rPr lang="en-US" altLang="zh-CN" sz="1050" dirty="0">
                <a:latin typeface="Times New Roman" panose="02020603050405020304" pitchFamily="18" charset="0"/>
                <a:ea typeface="宋体" panose="02010600030101010101" pitchFamily="2" charset="-122"/>
                <a:cs typeface="Times New Roman" panose="02020603050405020304" pitchFamily="18" charset="0"/>
                <a:sym typeface="+mn-ea"/>
              </a:rPr>
              <a:t>Cooperate</a:t>
            </a:r>
            <a:r>
              <a:rPr kumimoji="0" lang="en-US" altLang="zh-CN" sz="1050" b="0" i="0" u="none" strike="noStrike" kern="1200" cap="none" spc="0" normalizeH="0" baseline="0" noProof="0" dirty="0">
                <a:ln>
                  <a:noFill/>
                </a:ln>
                <a:solidFill>
                  <a:srgbClr val="221815"/>
                </a:solidFill>
                <a:effectLst/>
                <a:uLnTx/>
                <a:uFillTx/>
                <a:latin typeface="Times New Roman" panose="02020603050405020304" pitchFamily="18" charset="0"/>
                <a:cs typeface="Times New Roman" panose="02020603050405020304" pitchFamily="18" charset="0"/>
              </a:rPr>
              <a:t> has developed a membrane contactor using PTFE hollow fiber membrane for efficient and cost-effective ammonia nitrogen removal.</a:t>
            </a:r>
            <a:endParaRPr kumimoji="0" lang="en-GB" altLang="en-US" sz="1050" b="0" i="0" u="none" strike="noStrike" kern="1200" cap="none" spc="0" normalizeH="0" baseline="0" noProof="0" dirty="0">
              <a:ln>
                <a:noFill/>
              </a:ln>
              <a:solidFill>
                <a:srgbClr val="221815"/>
              </a:solidFill>
              <a:effectLst/>
              <a:uLnTx/>
              <a:uFillTx/>
              <a:latin typeface="Times New Roman" panose="02020603050405020304" pitchFamily="18" charset="0"/>
              <a:cs typeface="Times New Roman" panose="02020603050405020304" pitchFamily="18" charset="0"/>
            </a:endParaRPr>
          </a:p>
        </p:txBody>
      </p:sp>
      <p:sp>
        <p:nvSpPr>
          <p:cNvPr id="49" name="TextBox 62"/>
          <p:cNvSpPr txBox="1"/>
          <p:nvPr/>
        </p:nvSpPr>
        <p:spPr>
          <a:xfrm>
            <a:off x="220017" y="5691739"/>
            <a:ext cx="2104442" cy="184666"/>
          </a:xfrm>
          <a:prstGeom prst="rect">
            <a:avLst/>
          </a:prstGeom>
          <a:noFill/>
        </p:spPr>
        <p:txBody>
          <a:bodyPr wrap="square" lIns="0" tIns="0" rIns="0" bIns="0" rtlCol="0">
            <a:spAutoFit/>
          </a:bodyPr>
          <a:lstStyle/>
          <a:p>
            <a:pPr marL="0">
              <a:lnSpc>
                <a:spcPct val="100000"/>
              </a:lnSpc>
            </a:pPr>
            <a:r>
              <a:rPr lang="en-GB" altLang="en-US" sz="1200" b="1" spc="55" dirty="0">
                <a:solidFill>
                  <a:srgbClr val="005EAB"/>
                </a:solidFill>
                <a:latin typeface="Times New Roman" panose="02020603050405020304" pitchFamily="18" charset="0"/>
                <a:ea typeface="宋体" panose="02010600030101010101" pitchFamily="2" charset="-122"/>
                <a:cs typeface="Times New Roman" panose="02020603050405020304" pitchFamily="18" charset="0"/>
              </a:rPr>
              <a:t>Material</a:t>
            </a:r>
            <a:endParaRPr lang="en-GB" altLang="en-US" sz="1200" b="1" spc="50" dirty="0">
              <a:solidFill>
                <a:srgbClr val="005EAB"/>
              </a:solidFill>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55" name="表格 54"/>
          <p:cNvGraphicFramePr>
            <a:graphicFrameLocks noGrp="1"/>
          </p:cNvGraphicFramePr>
          <p:nvPr/>
        </p:nvGraphicFramePr>
        <p:xfrm>
          <a:off x="220017" y="5988095"/>
          <a:ext cx="3397166" cy="1157736"/>
        </p:xfrm>
        <a:graphic>
          <a:graphicData uri="http://schemas.openxmlformats.org/drawingml/2006/table">
            <a:tbl>
              <a:tblPr/>
              <a:tblGrid>
                <a:gridCol w="1698583"/>
                <a:gridCol w="1698583"/>
              </a:tblGrid>
              <a:tr h="236161">
                <a:tc>
                  <a:txBody>
                    <a:bodyPr/>
                    <a:lstStyle/>
                    <a:p>
                      <a:pPr algn="l"/>
                      <a:r>
                        <a:rPr lang="en-GB" altLang="en-US" sz="1050" b="1" dirty="0">
                          <a:latin typeface="Times New Roman" panose="02020603050405020304" pitchFamily="18" charset="0"/>
                          <a:ea typeface="宋体" panose="02010600030101010101" pitchFamily="2" charset="-122"/>
                          <a:cs typeface="Times New Roman" panose="02020603050405020304" pitchFamily="18" charset="0"/>
                        </a:rPr>
                        <a:t>Components</a:t>
                      </a:r>
                      <a:endParaRPr lang="en-GB" altLang="en-US" sz="1050" b="1" dirty="0">
                        <a:latin typeface="Times New Roman" panose="02020603050405020304" pitchFamily="18" charset="0"/>
                        <a:ea typeface="宋体" panose="02010600030101010101" pitchFamily="2" charset="-122"/>
                        <a:cs typeface="Times New Roman" panose="02020603050405020304" pitchFamily="18" charset="0"/>
                      </a:endParaRPr>
                    </a:p>
                  </a:txBody>
                  <a:tcPr marT="0" marB="0" anchor="ctr">
                    <a:lnL w="9525" cmpd="sng">
                      <a:noFill/>
                      <a:prstDash val="solid"/>
                    </a:lnL>
                    <a:lnR w="9525" cap="flat" cmpd="sng" algn="ctr">
                      <a:noFill/>
                      <a:prstDash val="solid"/>
                      <a:round/>
                      <a:headEnd type="none" w="med" len="med"/>
                      <a:tailEnd type="none" w="med" len="med"/>
                    </a:lnR>
                    <a:lnT w="9525" cap="flat" cmpd="sng" algn="ctr">
                      <a:solidFill>
                        <a:srgbClr val="3A648D"/>
                      </a:solidFill>
                      <a:prstDash val="solid"/>
                      <a:round/>
                      <a:headEnd type="none" w="med" len="med"/>
                      <a:tailEnd type="none" w="med" len="med"/>
                    </a:lnT>
                    <a:lnB w="9525" cap="flat" cmpd="sng" algn="ctr">
                      <a:solidFill>
                        <a:srgbClr val="3A648D"/>
                      </a:solidFill>
                      <a:prstDash val="solid"/>
                      <a:round/>
                      <a:headEnd type="none" w="med" len="med"/>
                      <a:tailEnd type="none" w="med" len="med"/>
                    </a:lnB>
                    <a:lnTlToBr w="12700" cmpd="sng">
                      <a:noFill/>
                      <a:prstDash val="solid"/>
                    </a:lnTlToBr>
                    <a:lnBlToTr w="12700" cmpd="sng">
                      <a:noFill/>
                      <a:prstDash val="solid"/>
                    </a:lnBlToTr>
                    <a:solidFill>
                      <a:srgbClr val="E5ECF5"/>
                    </a:solidFill>
                  </a:tcPr>
                </a:tc>
                <a:tc>
                  <a:txBody>
                    <a:bodyPr/>
                    <a:lstStyle/>
                    <a:p>
                      <a:pPr algn="l"/>
                      <a:r>
                        <a:rPr lang="en-GB" altLang="en-US" sz="1050" b="1" dirty="0">
                          <a:latin typeface="Times New Roman" panose="02020603050405020304" pitchFamily="18" charset="0"/>
                          <a:ea typeface="宋体" panose="02010600030101010101" pitchFamily="2" charset="-122"/>
                          <a:cs typeface="Times New Roman" panose="02020603050405020304" pitchFamily="18" charset="0"/>
                        </a:rPr>
                        <a:t>Material</a:t>
                      </a:r>
                      <a:endParaRPr lang="en-GB" altLang="en-US" sz="1050" b="1" dirty="0">
                        <a:latin typeface="Times New Roman" panose="02020603050405020304" pitchFamily="18" charset="0"/>
                        <a:ea typeface="宋体" panose="02010600030101010101" pitchFamily="2" charset="-122"/>
                        <a:cs typeface="Times New Roman" panose="02020603050405020304" pitchFamily="18" charset="0"/>
                      </a:endParaRPr>
                    </a:p>
                  </a:txBody>
                  <a:tcPr marT="0" marB="0" anchor="ctr">
                    <a:lnL w="9525" cap="flat" cmpd="sng" algn="ctr">
                      <a:noFill/>
                      <a:prstDash val="solid"/>
                      <a:round/>
                      <a:headEnd type="none" w="med" len="med"/>
                      <a:tailEnd type="none" w="med" len="med"/>
                    </a:lnL>
                    <a:lnR w="9525" cmpd="sng">
                      <a:noFill/>
                      <a:prstDash val="solid"/>
                    </a:lnR>
                    <a:lnT w="9525" cap="flat" cmpd="sng" algn="ctr">
                      <a:solidFill>
                        <a:srgbClr val="3A648D"/>
                      </a:solidFill>
                      <a:prstDash val="solid"/>
                      <a:round/>
                      <a:headEnd type="none" w="med" len="med"/>
                      <a:tailEnd type="none" w="med" len="med"/>
                    </a:lnT>
                    <a:lnB w="9525" cap="flat" cmpd="sng" algn="ctr">
                      <a:solidFill>
                        <a:srgbClr val="3A648D"/>
                      </a:solidFill>
                      <a:prstDash val="solid"/>
                      <a:round/>
                      <a:headEnd type="none" w="med" len="med"/>
                      <a:tailEnd type="none" w="med" len="med"/>
                    </a:lnB>
                    <a:lnTlToBr w="12700" cmpd="sng">
                      <a:noFill/>
                      <a:prstDash val="solid"/>
                    </a:lnTlToBr>
                    <a:lnBlToTr w="12700" cmpd="sng">
                      <a:noFill/>
                      <a:prstDash val="solid"/>
                    </a:lnBlToTr>
                  </a:tcPr>
                </a:tc>
              </a:tr>
              <a:tr h="236161">
                <a:tc>
                  <a:txBody>
                    <a:bodyPr/>
                    <a:lstStyle/>
                    <a:p>
                      <a:pPr algn="l"/>
                      <a:r>
                        <a:rPr lang="en-GB" altLang="en-US" sz="1050" dirty="0">
                          <a:latin typeface="Times New Roman" panose="02020603050405020304" pitchFamily="18" charset="0"/>
                          <a:ea typeface="宋体" panose="02010600030101010101" pitchFamily="2" charset="-122"/>
                          <a:cs typeface="Times New Roman" panose="02020603050405020304" pitchFamily="18" charset="0"/>
                        </a:rPr>
                        <a:t>shell</a:t>
                      </a:r>
                      <a:endParaRPr lang="en-GB" altLang="en-US" sz="1050" dirty="0">
                        <a:latin typeface="Times New Roman" panose="02020603050405020304" pitchFamily="18" charset="0"/>
                        <a:ea typeface="宋体" panose="02010600030101010101" pitchFamily="2" charset="-122"/>
                        <a:cs typeface="Times New Roman" panose="02020603050405020304" pitchFamily="18" charset="0"/>
                      </a:endParaRPr>
                    </a:p>
                  </a:txBody>
                  <a:tcPr marT="0" marB="0" anchor="ctr">
                    <a:lnL w="9525" cmpd="sng">
                      <a:noFill/>
                      <a:prstDash val="solid"/>
                    </a:lnL>
                    <a:lnR w="9525" cap="flat" cmpd="sng" algn="ctr">
                      <a:noFill/>
                      <a:prstDash val="solid"/>
                      <a:round/>
                      <a:headEnd type="none" w="med" len="med"/>
                      <a:tailEnd type="none" w="med" len="med"/>
                    </a:lnR>
                    <a:lnT w="9525" cap="flat" cmpd="sng" algn="ctr">
                      <a:solidFill>
                        <a:srgbClr val="3A648D"/>
                      </a:solidFill>
                      <a:prstDash val="solid"/>
                      <a:round/>
                      <a:headEnd type="none" w="med" len="med"/>
                      <a:tailEnd type="none" w="med" len="med"/>
                    </a:lnT>
                    <a:lnB w="9525" cap="flat" cmpd="sng" algn="ctr">
                      <a:solidFill>
                        <a:srgbClr val="3A648D"/>
                      </a:solidFill>
                      <a:prstDash val="solid"/>
                      <a:round/>
                      <a:headEnd type="none" w="med" len="med"/>
                      <a:tailEnd type="none" w="med" len="med"/>
                    </a:lnB>
                    <a:lnTlToBr w="12700" cmpd="sng">
                      <a:noFill/>
                      <a:prstDash val="solid"/>
                    </a:lnTlToBr>
                    <a:lnBlToTr w="12700" cmpd="sng">
                      <a:noFill/>
                      <a:prstDash val="solid"/>
                    </a:lnBlToTr>
                    <a:solidFill>
                      <a:srgbClr val="E5ECF5"/>
                    </a:solidFill>
                  </a:tcPr>
                </a:tc>
                <a:tc>
                  <a:txBody>
                    <a:bodyPr/>
                    <a:lstStyle/>
                    <a:p>
                      <a:pPr algn="l"/>
                      <a:r>
                        <a:rPr lang="en-GB" altLang="zh-CN" sz="1050" dirty="0">
                          <a:latin typeface="Times New Roman" panose="02020603050405020304" pitchFamily="18" charset="0"/>
                          <a:ea typeface="宋体" panose="02010600030101010101" pitchFamily="2" charset="-122"/>
                          <a:cs typeface="Times New Roman" panose="02020603050405020304" pitchFamily="18" charset="0"/>
                        </a:rPr>
                        <a:t>UPVC</a:t>
                      </a:r>
                      <a:endParaRPr lang="zh-CN" altLang="en-US" sz="1050" dirty="0">
                        <a:latin typeface="Times New Roman" panose="02020603050405020304" pitchFamily="18" charset="0"/>
                        <a:ea typeface="宋体" panose="02010600030101010101" pitchFamily="2" charset="-122"/>
                        <a:cs typeface="Times New Roman" panose="02020603050405020304" pitchFamily="18" charset="0"/>
                      </a:endParaRPr>
                    </a:p>
                  </a:txBody>
                  <a:tcPr marT="0" marB="0" anchor="ctr">
                    <a:lnL w="9525" cap="flat" cmpd="sng" algn="ctr">
                      <a:noFill/>
                      <a:prstDash val="solid"/>
                      <a:round/>
                      <a:headEnd type="none" w="med" len="med"/>
                      <a:tailEnd type="none" w="med" len="med"/>
                    </a:lnL>
                    <a:lnR w="9525" cmpd="sng">
                      <a:noFill/>
                      <a:prstDash val="solid"/>
                    </a:lnR>
                    <a:lnT w="9525" cap="flat" cmpd="sng" algn="ctr">
                      <a:solidFill>
                        <a:srgbClr val="3A648D"/>
                      </a:solidFill>
                      <a:prstDash val="solid"/>
                      <a:round/>
                      <a:headEnd type="none" w="med" len="med"/>
                      <a:tailEnd type="none" w="med" len="med"/>
                    </a:lnT>
                    <a:lnB w="9525" cap="flat" cmpd="sng" algn="ctr">
                      <a:solidFill>
                        <a:srgbClr val="3A648D"/>
                      </a:solidFill>
                      <a:prstDash val="solid"/>
                      <a:round/>
                      <a:headEnd type="none" w="med" len="med"/>
                      <a:tailEnd type="none" w="med" len="med"/>
                    </a:lnB>
                    <a:lnTlToBr w="12700" cmpd="sng">
                      <a:noFill/>
                      <a:prstDash val="solid"/>
                    </a:lnTlToBr>
                    <a:lnBlToTr w="12700" cmpd="sng">
                      <a:noFill/>
                      <a:prstDash val="solid"/>
                    </a:lnBlToTr>
                  </a:tcPr>
                </a:tc>
              </a:tr>
              <a:tr h="236161">
                <a:tc>
                  <a:txBody>
                    <a:bodyPr/>
                    <a:lstStyle/>
                    <a:p>
                      <a:pPr algn="l"/>
                      <a:r>
                        <a:rPr lang="en-GB" altLang="en-US" sz="1050" dirty="0">
                          <a:latin typeface="Times New Roman" panose="02020603050405020304" pitchFamily="18" charset="0"/>
                          <a:ea typeface="宋体" panose="02010600030101010101" pitchFamily="2" charset="-122"/>
                          <a:cs typeface="Times New Roman" panose="02020603050405020304" pitchFamily="18" charset="0"/>
                        </a:rPr>
                        <a:t>Membrane</a:t>
                      </a:r>
                      <a:endParaRPr lang="en-GB" altLang="en-US" sz="1050" dirty="0">
                        <a:latin typeface="Times New Roman" panose="02020603050405020304" pitchFamily="18" charset="0"/>
                        <a:ea typeface="宋体" panose="02010600030101010101" pitchFamily="2" charset="-122"/>
                        <a:cs typeface="Times New Roman" panose="02020603050405020304" pitchFamily="18" charset="0"/>
                      </a:endParaRPr>
                    </a:p>
                  </a:txBody>
                  <a:tcPr marT="0" marB="0" anchor="ctr">
                    <a:lnL w="9525" cmpd="sng">
                      <a:noFill/>
                      <a:prstDash val="solid"/>
                    </a:lnL>
                    <a:lnR w="9525" cap="flat" cmpd="sng" algn="ctr">
                      <a:noFill/>
                      <a:prstDash val="solid"/>
                      <a:round/>
                      <a:headEnd type="none" w="med" len="med"/>
                      <a:tailEnd type="none" w="med" len="med"/>
                    </a:lnR>
                    <a:lnT w="9525" cap="flat" cmpd="sng" algn="ctr">
                      <a:solidFill>
                        <a:srgbClr val="3A648D"/>
                      </a:solidFill>
                      <a:prstDash val="solid"/>
                      <a:round/>
                      <a:headEnd type="none" w="med" len="med"/>
                      <a:tailEnd type="none" w="med" len="med"/>
                    </a:lnT>
                    <a:lnB w="9525" cap="flat" cmpd="sng" algn="ctr">
                      <a:solidFill>
                        <a:srgbClr val="3A648D"/>
                      </a:solidFill>
                      <a:prstDash val="solid"/>
                      <a:round/>
                      <a:headEnd type="none" w="med" len="med"/>
                      <a:tailEnd type="none" w="med" len="med"/>
                    </a:lnB>
                    <a:lnTlToBr w="12700" cmpd="sng">
                      <a:noFill/>
                      <a:prstDash val="solid"/>
                    </a:lnTlToBr>
                    <a:lnBlToTr w="12700" cmpd="sng">
                      <a:noFill/>
                      <a:prstDash val="solid"/>
                    </a:lnBlToTr>
                    <a:solidFill>
                      <a:srgbClr val="E5ECF5"/>
                    </a:solidFill>
                  </a:tcPr>
                </a:tc>
                <a:tc>
                  <a:txBody>
                    <a:bodyPr/>
                    <a:lstStyle/>
                    <a:p>
                      <a:pPr algn="l"/>
                      <a:r>
                        <a:rPr lang="en-GB" altLang="zh-CN" sz="1050" dirty="0">
                          <a:latin typeface="Times New Roman" panose="02020603050405020304" pitchFamily="18" charset="0"/>
                          <a:ea typeface="宋体" panose="02010600030101010101" pitchFamily="2" charset="-122"/>
                          <a:cs typeface="Times New Roman" panose="02020603050405020304" pitchFamily="18" charset="0"/>
                        </a:rPr>
                        <a:t>PTFE</a:t>
                      </a:r>
                      <a:endParaRPr lang="zh-CN" altLang="en-US" sz="1050" dirty="0">
                        <a:latin typeface="Times New Roman" panose="02020603050405020304" pitchFamily="18" charset="0"/>
                        <a:ea typeface="宋体" panose="02010600030101010101" pitchFamily="2" charset="-122"/>
                        <a:cs typeface="Times New Roman" panose="02020603050405020304" pitchFamily="18" charset="0"/>
                      </a:endParaRPr>
                    </a:p>
                  </a:txBody>
                  <a:tcPr marT="0" marB="0" anchor="ctr">
                    <a:lnL w="9525" cap="flat" cmpd="sng" algn="ctr">
                      <a:noFill/>
                      <a:prstDash val="solid"/>
                      <a:round/>
                      <a:headEnd type="none" w="med" len="med"/>
                      <a:tailEnd type="none" w="med" len="med"/>
                    </a:lnL>
                    <a:lnR w="9525" cmpd="sng">
                      <a:noFill/>
                      <a:prstDash val="solid"/>
                    </a:lnR>
                    <a:lnT w="9525" cap="flat" cmpd="sng" algn="ctr">
                      <a:solidFill>
                        <a:srgbClr val="3A648D"/>
                      </a:solidFill>
                      <a:prstDash val="solid"/>
                      <a:round/>
                      <a:headEnd type="none" w="med" len="med"/>
                      <a:tailEnd type="none" w="med" len="med"/>
                    </a:lnT>
                    <a:lnB w="9525" cap="flat" cmpd="sng" algn="ctr">
                      <a:solidFill>
                        <a:srgbClr val="3A648D"/>
                      </a:solidFill>
                      <a:prstDash val="solid"/>
                      <a:round/>
                      <a:headEnd type="none" w="med" len="med"/>
                      <a:tailEnd type="none" w="med" len="med"/>
                    </a:lnB>
                    <a:lnTlToBr w="12700" cmpd="sng">
                      <a:noFill/>
                      <a:prstDash val="solid"/>
                    </a:lnTlToBr>
                    <a:lnBlToTr w="12700" cmpd="sng">
                      <a:noFill/>
                      <a:prstDash val="solid"/>
                    </a:lnBlToTr>
                  </a:tcPr>
                </a:tc>
              </a:tr>
              <a:tr h="236161">
                <a:tc>
                  <a:txBody>
                    <a:bodyPr/>
                    <a:lstStyle/>
                    <a:p>
                      <a:pPr algn="l"/>
                      <a:r>
                        <a:rPr lang="en-GB" altLang="en-US" sz="1050" dirty="0">
                          <a:latin typeface="Times New Roman" panose="02020603050405020304" pitchFamily="18" charset="0"/>
                          <a:ea typeface="宋体" panose="02010600030101010101" pitchFamily="2" charset="-122"/>
                          <a:cs typeface="Times New Roman" panose="02020603050405020304" pitchFamily="18" charset="0"/>
                        </a:rPr>
                        <a:t>Sealing ring</a:t>
                      </a:r>
                      <a:endParaRPr lang="en-GB" altLang="en-US" sz="1050" dirty="0">
                        <a:latin typeface="Times New Roman" panose="02020603050405020304" pitchFamily="18" charset="0"/>
                        <a:ea typeface="宋体" panose="02010600030101010101" pitchFamily="2" charset="-122"/>
                        <a:cs typeface="Times New Roman" panose="02020603050405020304" pitchFamily="18" charset="0"/>
                      </a:endParaRPr>
                    </a:p>
                  </a:txBody>
                  <a:tcPr marT="0" marB="0" anchor="ctr">
                    <a:lnL w="9525" cmpd="sng">
                      <a:noFill/>
                      <a:prstDash val="solid"/>
                    </a:lnL>
                    <a:lnR w="9525" cap="flat" cmpd="sng" algn="ctr">
                      <a:noFill/>
                      <a:prstDash val="solid"/>
                      <a:round/>
                      <a:headEnd type="none" w="med" len="med"/>
                      <a:tailEnd type="none" w="med" len="med"/>
                    </a:lnR>
                    <a:lnT w="9525" cap="flat" cmpd="sng" algn="ctr">
                      <a:solidFill>
                        <a:srgbClr val="3A648D"/>
                      </a:solidFill>
                      <a:prstDash val="solid"/>
                      <a:round/>
                      <a:headEnd type="none" w="med" len="med"/>
                      <a:tailEnd type="none" w="med" len="med"/>
                    </a:lnT>
                    <a:lnB w="9525" cap="flat" cmpd="sng" algn="ctr">
                      <a:solidFill>
                        <a:srgbClr val="3A648D"/>
                      </a:solidFill>
                      <a:prstDash val="solid"/>
                      <a:round/>
                      <a:headEnd type="none" w="med" len="med"/>
                      <a:tailEnd type="none" w="med" len="med"/>
                    </a:lnB>
                    <a:lnTlToBr w="12700" cmpd="sng">
                      <a:noFill/>
                      <a:prstDash val="solid"/>
                    </a:lnTlToBr>
                    <a:lnBlToTr w="12700" cmpd="sng">
                      <a:noFill/>
                      <a:prstDash val="solid"/>
                    </a:lnBlToTr>
                    <a:solidFill>
                      <a:srgbClr val="E5ECF5"/>
                    </a:solidFill>
                  </a:tcPr>
                </a:tc>
                <a:tc>
                  <a:txBody>
                    <a:bodyPr/>
                    <a:lstStyle/>
                    <a:p>
                      <a:pPr algn="l"/>
                      <a:r>
                        <a:rPr lang="en-GB" altLang="zh-CN" sz="1050" dirty="0">
                          <a:latin typeface="Times New Roman" panose="02020603050405020304" pitchFamily="18" charset="0"/>
                          <a:ea typeface="宋体" panose="02010600030101010101" pitchFamily="2" charset="-122"/>
                          <a:cs typeface="Times New Roman" panose="02020603050405020304" pitchFamily="18" charset="0"/>
                        </a:rPr>
                        <a:t>EPMD</a:t>
                      </a:r>
                      <a:endParaRPr lang="zh-CN" altLang="en-US" sz="1050" dirty="0">
                        <a:latin typeface="Times New Roman" panose="02020603050405020304" pitchFamily="18" charset="0"/>
                        <a:ea typeface="宋体" panose="02010600030101010101" pitchFamily="2" charset="-122"/>
                        <a:cs typeface="Times New Roman" panose="02020603050405020304" pitchFamily="18" charset="0"/>
                      </a:endParaRPr>
                    </a:p>
                  </a:txBody>
                  <a:tcPr marT="0" marB="0" anchor="ctr">
                    <a:lnL w="9525" cap="flat" cmpd="sng" algn="ctr">
                      <a:noFill/>
                      <a:prstDash val="solid"/>
                      <a:round/>
                      <a:headEnd type="none" w="med" len="med"/>
                      <a:tailEnd type="none" w="med" len="med"/>
                    </a:lnL>
                    <a:lnR w="9525" cmpd="sng">
                      <a:noFill/>
                      <a:prstDash val="solid"/>
                    </a:lnR>
                    <a:lnT w="9525" cap="flat" cmpd="sng" algn="ctr">
                      <a:solidFill>
                        <a:srgbClr val="3A648D"/>
                      </a:solidFill>
                      <a:prstDash val="solid"/>
                      <a:round/>
                      <a:headEnd type="none" w="med" len="med"/>
                      <a:tailEnd type="none" w="med" len="med"/>
                    </a:lnT>
                    <a:lnB w="9525" cap="flat" cmpd="sng" algn="ctr">
                      <a:solidFill>
                        <a:srgbClr val="3A648D"/>
                      </a:solidFill>
                      <a:prstDash val="solid"/>
                      <a:round/>
                      <a:headEnd type="none" w="med" len="med"/>
                      <a:tailEnd type="none" w="med" len="med"/>
                    </a:lnB>
                    <a:lnTlToBr w="12700" cmpd="sng">
                      <a:noFill/>
                      <a:prstDash val="solid"/>
                    </a:lnTlToBr>
                    <a:lnBlToTr w="12700" cmpd="sng">
                      <a:noFill/>
                      <a:prstDash val="solid"/>
                    </a:lnBlToTr>
                  </a:tcPr>
                </a:tc>
              </a:tr>
              <a:tr h="213092">
                <a:tc>
                  <a:txBody>
                    <a:bodyPr/>
                    <a:lstStyle/>
                    <a:p>
                      <a:pPr algn="l"/>
                      <a:r>
                        <a:rPr lang="en-GB" altLang="en-US" sz="1050" dirty="0">
                          <a:latin typeface="Times New Roman" panose="02020603050405020304" pitchFamily="18" charset="0"/>
                          <a:ea typeface="宋体" panose="02010600030101010101" pitchFamily="2" charset="-122"/>
                          <a:cs typeface="Times New Roman" panose="02020603050405020304" pitchFamily="18" charset="0"/>
                        </a:rPr>
                        <a:t>Potting</a:t>
                      </a:r>
                      <a:endParaRPr lang="en-GB" altLang="en-US" sz="1050" dirty="0">
                        <a:latin typeface="Times New Roman" panose="02020603050405020304" pitchFamily="18" charset="0"/>
                        <a:ea typeface="宋体" panose="02010600030101010101" pitchFamily="2" charset="-122"/>
                        <a:cs typeface="Times New Roman" panose="02020603050405020304" pitchFamily="18" charset="0"/>
                      </a:endParaRPr>
                    </a:p>
                  </a:txBody>
                  <a:tcPr marT="0" marB="0" anchor="ctr">
                    <a:lnL w="9525" cmpd="sng">
                      <a:noFill/>
                      <a:prstDash val="solid"/>
                    </a:lnL>
                    <a:lnR w="9525" cap="flat" cmpd="sng" algn="ctr">
                      <a:noFill/>
                      <a:prstDash val="solid"/>
                      <a:round/>
                      <a:headEnd type="none" w="med" len="med"/>
                      <a:tailEnd type="none" w="med" len="med"/>
                    </a:lnR>
                    <a:lnT w="9525" cap="flat" cmpd="sng" algn="ctr">
                      <a:solidFill>
                        <a:srgbClr val="3A648D"/>
                      </a:solidFill>
                      <a:prstDash val="solid"/>
                      <a:round/>
                      <a:headEnd type="none" w="med" len="med"/>
                      <a:tailEnd type="none" w="med" len="med"/>
                    </a:lnT>
                    <a:lnB w="9525" cap="flat" cmpd="sng" algn="ctr">
                      <a:solidFill>
                        <a:srgbClr val="3A648D"/>
                      </a:solidFill>
                      <a:prstDash val="solid"/>
                      <a:round/>
                      <a:headEnd type="none" w="med" len="med"/>
                      <a:tailEnd type="none" w="med" len="med"/>
                    </a:lnB>
                    <a:lnTlToBr w="12700" cmpd="sng">
                      <a:noFill/>
                      <a:prstDash val="solid"/>
                    </a:lnTlToBr>
                    <a:lnBlToTr w="12700" cmpd="sng">
                      <a:noFill/>
                      <a:prstDash val="solid"/>
                    </a:lnBlToTr>
                    <a:solidFill>
                      <a:srgbClr val="E5ECF5"/>
                    </a:solidFill>
                  </a:tcPr>
                </a:tc>
                <a:tc>
                  <a:txBody>
                    <a:bodyPr/>
                    <a:lstStyle/>
                    <a:p>
                      <a:pPr algn="l"/>
                      <a:r>
                        <a:rPr lang="en-GB" altLang="en-US" sz="1050" dirty="0">
                          <a:latin typeface="Times New Roman" panose="02020603050405020304" pitchFamily="18" charset="0"/>
                          <a:ea typeface="宋体" panose="02010600030101010101" pitchFamily="2" charset="-122"/>
                          <a:cs typeface="Times New Roman" panose="02020603050405020304" pitchFamily="18" charset="0"/>
                        </a:rPr>
                        <a:t>Epoxy resin</a:t>
                      </a:r>
                      <a:endParaRPr lang="en-GB" altLang="en-US" sz="1050" dirty="0">
                        <a:latin typeface="Times New Roman" panose="02020603050405020304" pitchFamily="18" charset="0"/>
                        <a:ea typeface="宋体" panose="02010600030101010101" pitchFamily="2" charset="-122"/>
                        <a:cs typeface="Times New Roman" panose="02020603050405020304" pitchFamily="18" charset="0"/>
                      </a:endParaRPr>
                    </a:p>
                  </a:txBody>
                  <a:tcPr marT="0" marB="0" anchor="ctr">
                    <a:lnL w="9525" cap="flat" cmpd="sng" algn="ctr">
                      <a:noFill/>
                      <a:prstDash val="solid"/>
                      <a:round/>
                      <a:headEnd type="none" w="med" len="med"/>
                      <a:tailEnd type="none" w="med" len="med"/>
                    </a:lnL>
                    <a:lnR w="9525" cmpd="sng">
                      <a:noFill/>
                      <a:prstDash val="solid"/>
                    </a:lnR>
                    <a:lnT w="9525" cap="flat" cmpd="sng" algn="ctr">
                      <a:solidFill>
                        <a:srgbClr val="3A648D"/>
                      </a:solidFill>
                      <a:prstDash val="solid"/>
                      <a:round/>
                      <a:headEnd type="none" w="med" len="med"/>
                      <a:tailEnd type="none" w="med" len="med"/>
                    </a:lnT>
                    <a:lnB w="9525" cap="flat" cmpd="sng" algn="ctr">
                      <a:solidFill>
                        <a:srgbClr val="3A648D"/>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62" name="表格 61"/>
          <p:cNvGraphicFramePr>
            <a:graphicFrameLocks noGrp="1"/>
          </p:cNvGraphicFramePr>
          <p:nvPr/>
        </p:nvGraphicFramePr>
        <p:xfrm>
          <a:off x="233540" y="7553876"/>
          <a:ext cx="3366909" cy="2303280"/>
        </p:xfrm>
        <a:graphic>
          <a:graphicData uri="http://schemas.openxmlformats.org/drawingml/2006/table">
            <a:tbl>
              <a:tblPr/>
              <a:tblGrid>
                <a:gridCol w="1730656"/>
                <a:gridCol w="1636253"/>
              </a:tblGrid>
              <a:tr h="237600">
                <a:tc>
                  <a:txBody>
                    <a:bodyPr/>
                    <a:lstStyle/>
                    <a:p>
                      <a:pPr algn="l"/>
                      <a:r>
                        <a:rPr lang="en-GB" altLang="en-US" sz="1050" dirty="0">
                          <a:latin typeface="Times New Roman" panose="02020603050405020304" pitchFamily="18" charset="0"/>
                          <a:ea typeface="+mn-ea"/>
                          <a:cs typeface="Times New Roman" panose="02020603050405020304" pitchFamily="18" charset="0"/>
                        </a:rPr>
                        <a:t>Membrane area</a:t>
                      </a:r>
                      <a:endParaRPr lang="en-GB" altLang="en-US" sz="1050" dirty="0">
                        <a:latin typeface="Times New Roman" panose="02020603050405020304" pitchFamily="18" charset="0"/>
                        <a:ea typeface="+mn-ea"/>
                        <a:cs typeface="Times New Roman" panose="02020603050405020304" pitchFamily="18" charset="0"/>
                      </a:endParaRPr>
                    </a:p>
                  </a:txBody>
                  <a:tcPr marT="0" marB="0" anchor="ctr">
                    <a:lnL w="9525" cmpd="sng">
                      <a:noFill/>
                      <a:prstDash val="solid"/>
                    </a:lnL>
                    <a:lnR w="9525" cap="flat" cmpd="sng" algn="ctr">
                      <a:solidFill>
                        <a:schemeClr val="accent2">
                          <a:lumMod val="50000"/>
                        </a:schemeClr>
                      </a:solidFill>
                      <a:prstDash val="solid"/>
                      <a:round/>
                      <a:headEnd type="none" w="med" len="med"/>
                      <a:tailEnd type="none" w="med" len="me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altLang="zh-CN" sz="1050" dirty="0">
                          <a:latin typeface="Times New Roman" panose="02020603050405020304" pitchFamily="18" charset="0"/>
                          <a:ea typeface="+mn-ea"/>
                          <a:cs typeface="Times New Roman" panose="02020603050405020304" pitchFamily="18" charset="0"/>
                        </a:rPr>
                        <a:t>1.7m²</a:t>
                      </a:r>
                      <a:endParaRPr lang="zh-CN" altLang="en-US" sz="1050" dirty="0">
                        <a:latin typeface="Times New Roman" panose="02020603050405020304" pitchFamily="18" charset="0"/>
                        <a:ea typeface="+mn-ea"/>
                        <a:cs typeface="Times New Roman" panose="02020603050405020304" pitchFamily="18" charset="0"/>
                      </a:endParaRPr>
                    </a:p>
                  </a:txBody>
                  <a:tcPr marT="0" marB="0" anchor="ctr">
                    <a:lnL w="9525" cap="flat" cmpd="sng" algn="ctr">
                      <a:solidFill>
                        <a:schemeClr val="accent2">
                          <a:lumMod val="50000"/>
                        </a:schemeClr>
                      </a:solidFill>
                      <a:prstDash val="solid"/>
                      <a:round/>
                      <a:headEnd type="none" w="med" len="med"/>
                      <a:tailEnd type="none" w="med" len="med"/>
                    </a:lnL>
                    <a:lnR w="9525" cmpd="sng">
                      <a:noFill/>
                      <a:prstDash val="soli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tcPr>
                </a:tc>
              </a:tr>
              <a:tr h="237600">
                <a:tc>
                  <a:txBody>
                    <a:bodyPr/>
                    <a:lstStyle/>
                    <a:p>
                      <a:pPr algn="l"/>
                      <a:r>
                        <a:rPr lang="en-GB" altLang="en-US" sz="1050" dirty="0">
                          <a:latin typeface="Times New Roman" panose="02020603050405020304" pitchFamily="18" charset="0"/>
                          <a:ea typeface="+mn-ea"/>
                          <a:cs typeface="Times New Roman" panose="02020603050405020304" pitchFamily="18" charset="0"/>
                        </a:rPr>
                        <a:t>Membrane pore size</a:t>
                      </a:r>
                      <a:endParaRPr lang="en-GB" altLang="en-US" sz="1050" dirty="0">
                        <a:latin typeface="Times New Roman" panose="02020603050405020304" pitchFamily="18" charset="0"/>
                        <a:ea typeface="+mn-ea"/>
                        <a:cs typeface="Times New Roman" panose="02020603050405020304" pitchFamily="18" charset="0"/>
                      </a:endParaRPr>
                    </a:p>
                  </a:txBody>
                  <a:tcPr marT="0" marB="0" anchor="ctr">
                    <a:lnL w="9525" cmpd="sng">
                      <a:noFill/>
                      <a:prstDash val="solid"/>
                    </a:lnL>
                    <a:lnR w="9525" cap="flat" cmpd="sng" algn="ctr">
                      <a:solidFill>
                        <a:schemeClr val="accent2">
                          <a:lumMod val="50000"/>
                        </a:schemeClr>
                      </a:solidFill>
                      <a:prstDash val="solid"/>
                      <a:round/>
                      <a:headEnd type="none" w="med" len="med"/>
                      <a:tailEnd type="none" w="med" len="me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altLang="zh-CN" sz="1050" dirty="0">
                          <a:latin typeface="Times New Roman" panose="02020603050405020304" pitchFamily="18" charset="0"/>
                          <a:ea typeface="+mn-ea"/>
                          <a:cs typeface="Times New Roman" panose="02020603050405020304" pitchFamily="18" charset="0"/>
                        </a:rPr>
                        <a:t>0.1μm​</a:t>
                      </a:r>
                      <a:endParaRPr lang="zh-CN" altLang="en-US" sz="1050" dirty="0">
                        <a:latin typeface="Times New Roman" panose="02020603050405020304" pitchFamily="18" charset="0"/>
                        <a:ea typeface="+mn-ea"/>
                        <a:cs typeface="Times New Roman" panose="02020603050405020304" pitchFamily="18" charset="0"/>
                      </a:endParaRPr>
                    </a:p>
                  </a:txBody>
                  <a:tcPr marT="0" marB="0" anchor="ctr">
                    <a:lnL w="9525" cap="flat" cmpd="sng" algn="ctr">
                      <a:solidFill>
                        <a:schemeClr val="accent2">
                          <a:lumMod val="50000"/>
                        </a:schemeClr>
                      </a:solidFill>
                      <a:prstDash val="solid"/>
                      <a:round/>
                      <a:headEnd type="none" w="med" len="med"/>
                      <a:tailEnd type="none" w="med" len="med"/>
                    </a:lnL>
                    <a:lnR w="9525" cmpd="sng">
                      <a:noFill/>
                      <a:prstDash val="soli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tcPr>
                </a:tc>
              </a:tr>
              <a:tr h="237600">
                <a:tc>
                  <a:txBody>
                    <a:bodyPr/>
                    <a:lstStyle/>
                    <a:p>
                      <a:pPr algn="l"/>
                      <a:r>
                        <a:rPr lang="en-GB" altLang="en-US" sz="1050" dirty="0">
                          <a:latin typeface="Times New Roman" panose="02020603050405020304" pitchFamily="18" charset="0"/>
                          <a:ea typeface="+mn-ea"/>
                          <a:cs typeface="Times New Roman" panose="02020603050405020304" pitchFamily="18" charset="0"/>
                        </a:rPr>
                        <a:t>Design water flow</a:t>
                      </a:r>
                      <a:endParaRPr lang="en-GB" altLang="en-US" sz="1050" dirty="0">
                        <a:latin typeface="Times New Roman" panose="02020603050405020304" pitchFamily="18" charset="0"/>
                        <a:ea typeface="+mn-ea"/>
                        <a:cs typeface="Times New Roman" panose="02020603050405020304" pitchFamily="18" charset="0"/>
                      </a:endParaRPr>
                    </a:p>
                  </a:txBody>
                  <a:tcPr marT="0" marB="0" anchor="ctr">
                    <a:lnL w="9525" cmpd="sng">
                      <a:noFill/>
                      <a:prstDash val="solid"/>
                    </a:lnL>
                    <a:lnR w="9525" cap="flat" cmpd="sng" algn="ctr">
                      <a:solidFill>
                        <a:schemeClr val="accent2">
                          <a:lumMod val="50000"/>
                        </a:schemeClr>
                      </a:solidFill>
                      <a:prstDash val="solid"/>
                      <a:round/>
                      <a:headEnd type="none" w="med" len="med"/>
                      <a:tailEnd type="none" w="med" len="me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altLang="zh-CN" sz="1050" dirty="0">
                          <a:latin typeface="Times New Roman" panose="02020603050405020304" pitchFamily="18" charset="0"/>
                          <a:ea typeface="+mn-ea"/>
                          <a:cs typeface="Times New Roman" panose="02020603050405020304" pitchFamily="18" charset="0"/>
                        </a:rPr>
                        <a:t>10-30L/h</a:t>
                      </a:r>
                      <a:endParaRPr lang="zh-CN" altLang="en-US" sz="1050" dirty="0">
                        <a:latin typeface="Times New Roman" panose="02020603050405020304" pitchFamily="18" charset="0"/>
                        <a:ea typeface="+mn-ea"/>
                        <a:cs typeface="Times New Roman" panose="02020603050405020304" pitchFamily="18" charset="0"/>
                      </a:endParaRPr>
                    </a:p>
                  </a:txBody>
                  <a:tcPr marT="0" marB="0" anchor="ctr">
                    <a:lnL w="9525" cap="flat" cmpd="sng" algn="ctr">
                      <a:solidFill>
                        <a:schemeClr val="accent2">
                          <a:lumMod val="50000"/>
                        </a:schemeClr>
                      </a:solidFill>
                      <a:prstDash val="solid"/>
                      <a:round/>
                      <a:headEnd type="none" w="med" len="med"/>
                      <a:tailEnd type="none" w="med" len="med"/>
                    </a:lnL>
                    <a:lnR w="9525" cmpd="sng">
                      <a:noFill/>
                      <a:prstDash val="soli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tcPr>
                </a:tc>
              </a:tr>
              <a:tr h="237600">
                <a:tc>
                  <a:txBody>
                    <a:bodyPr/>
                    <a:lstStyle/>
                    <a:p>
                      <a:pPr algn="l"/>
                      <a:r>
                        <a:rPr lang="en-GB" altLang="en-US" sz="1050" dirty="0">
                          <a:latin typeface="Times New Roman" panose="02020603050405020304" pitchFamily="18" charset="0"/>
                          <a:ea typeface="+mn-ea"/>
                          <a:cs typeface="Times New Roman" panose="02020603050405020304" pitchFamily="18" charset="0"/>
                        </a:rPr>
                        <a:t>Design water inlet pressure</a:t>
                      </a:r>
                      <a:endParaRPr lang="en-GB" altLang="en-US" sz="1050" dirty="0">
                        <a:latin typeface="Times New Roman" panose="02020603050405020304" pitchFamily="18" charset="0"/>
                        <a:ea typeface="+mn-ea"/>
                        <a:cs typeface="Times New Roman" panose="02020603050405020304" pitchFamily="18" charset="0"/>
                      </a:endParaRPr>
                    </a:p>
                  </a:txBody>
                  <a:tcPr marT="0" marB="0" anchor="ctr">
                    <a:lnL w="9525" cmpd="sng">
                      <a:noFill/>
                      <a:prstDash val="solid"/>
                    </a:lnL>
                    <a:lnR w="9525" cap="flat" cmpd="sng" algn="ctr">
                      <a:solidFill>
                        <a:schemeClr val="accent2">
                          <a:lumMod val="50000"/>
                        </a:schemeClr>
                      </a:solidFill>
                      <a:prstDash val="solid"/>
                      <a:round/>
                      <a:headEnd type="none" w="med" len="med"/>
                      <a:tailEnd type="none" w="med" len="me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defRPr/>
                      </a:pPr>
                      <a:r>
                        <a:rPr lang="en-GB" altLang="zh-CN" sz="1050" kern="0" dirty="0">
                          <a:effectLst/>
                          <a:latin typeface="Times New Roman" panose="02020603050405020304" pitchFamily="18" charset="0"/>
                          <a:ea typeface="+mn-ea"/>
                          <a:cs typeface="Times New Roman" panose="02020603050405020304" pitchFamily="18" charset="0"/>
                        </a:rPr>
                        <a:t>0.02-0.05MPa</a:t>
                      </a:r>
                      <a:endParaRPr lang="zh-CN" altLang="zh-CN" sz="1050" kern="100" dirty="0">
                        <a:effectLst/>
                        <a:latin typeface="Times New Roman" panose="02020603050405020304" pitchFamily="18" charset="0"/>
                        <a:ea typeface="+mn-ea"/>
                        <a:cs typeface="Times New Roman" panose="02020603050405020304" pitchFamily="18" charset="0"/>
                      </a:endParaRPr>
                    </a:p>
                  </a:txBody>
                  <a:tcPr marT="0" marB="0" anchor="ctr">
                    <a:lnL w="9525" cap="flat" cmpd="sng" algn="ctr">
                      <a:solidFill>
                        <a:schemeClr val="accent2">
                          <a:lumMod val="50000"/>
                        </a:schemeClr>
                      </a:solidFill>
                      <a:prstDash val="solid"/>
                      <a:round/>
                      <a:headEnd type="none" w="med" len="med"/>
                      <a:tailEnd type="none" w="med" len="med"/>
                    </a:lnL>
                    <a:lnR w="9525" cmpd="sng">
                      <a:noFill/>
                      <a:prstDash val="soli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tcPr>
                </a:tc>
              </a:tr>
              <a:tr h="237600">
                <a:tc>
                  <a:txBody>
                    <a:bodyPr/>
                    <a:lstStyle/>
                    <a:p>
                      <a:pPr algn="l"/>
                      <a:r>
                        <a:rPr lang="en-GB" altLang="en-US" sz="1050" dirty="0">
                          <a:latin typeface="Times New Roman" panose="02020603050405020304" pitchFamily="18" charset="0"/>
                          <a:ea typeface="+mn-ea"/>
                          <a:cs typeface="Times New Roman" panose="02020603050405020304" pitchFamily="18" charset="0"/>
                        </a:rPr>
                        <a:t>Design water inlet temperature</a:t>
                      </a:r>
                      <a:endParaRPr lang="en-GB" altLang="en-US" sz="1050" dirty="0">
                        <a:latin typeface="Times New Roman" panose="02020603050405020304" pitchFamily="18" charset="0"/>
                        <a:ea typeface="+mn-ea"/>
                        <a:cs typeface="Times New Roman" panose="02020603050405020304" pitchFamily="18" charset="0"/>
                      </a:endParaRPr>
                    </a:p>
                  </a:txBody>
                  <a:tcPr marT="0" marB="0" anchor="ctr">
                    <a:lnL w="9525" cmpd="sng">
                      <a:noFill/>
                      <a:prstDash val="solid"/>
                    </a:lnL>
                    <a:lnR w="9525" cap="flat" cmpd="sng" algn="ctr">
                      <a:solidFill>
                        <a:schemeClr val="accent2">
                          <a:lumMod val="50000"/>
                        </a:schemeClr>
                      </a:solidFill>
                      <a:prstDash val="solid"/>
                      <a:round/>
                      <a:headEnd type="none" w="med" len="med"/>
                      <a:tailEnd type="none" w="med" len="me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defRPr/>
                      </a:pPr>
                      <a:r>
                        <a:rPr lang="en-GB" altLang="zh-CN" sz="1050" kern="0" dirty="0">
                          <a:effectLst/>
                          <a:latin typeface="Times New Roman" panose="02020603050405020304" pitchFamily="18" charset="0"/>
                          <a:ea typeface="+mn-ea"/>
                          <a:cs typeface="Times New Roman" panose="02020603050405020304" pitchFamily="18" charset="0"/>
                        </a:rPr>
                        <a:t>35-45 </a:t>
                      </a:r>
                      <a:r>
                        <a:rPr lang="en-GB" altLang="en-US" sz="1050" kern="0" dirty="0">
                          <a:effectLst/>
                          <a:latin typeface="Times New Roman" panose="02020603050405020304" pitchFamily="18" charset="0"/>
                          <a:ea typeface="+mn-ea"/>
                          <a:cs typeface="Times New Roman" panose="02020603050405020304" pitchFamily="18" charset="0"/>
                        </a:rPr>
                        <a:t>℃</a:t>
                      </a:r>
                      <a:endParaRPr lang="zh-CN" altLang="zh-CN" sz="1050" kern="100" dirty="0">
                        <a:effectLst/>
                        <a:latin typeface="Times New Roman" panose="02020603050405020304" pitchFamily="18" charset="0"/>
                        <a:ea typeface="+mn-ea"/>
                        <a:cs typeface="Times New Roman" panose="02020603050405020304" pitchFamily="18" charset="0"/>
                      </a:endParaRPr>
                    </a:p>
                  </a:txBody>
                  <a:tcPr marT="0" marB="0" anchor="ctr">
                    <a:lnL w="9525" cap="flat" cmpd="sng" algn="ctr">
                      <a:solidFill>
                        <a:schemeClr val="accent2">
                          <a:lumMod val="50000"/>
                        </a:schemeClr>
                      </a:solidFill>
                      <a:prstDash val="solid"/>
                      <a:round/>
                      <a:headEnd type="none" w="med" len="med"/>
                      <a:tailEnd type="none" w="med" len="med"/>
                    </a:lnL>
                    <a:lnR w="9525" cmpd="sng">
                      <a:noFill/>
                      <a:prstDash val="soli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tcPr>
                </a:tc>
              </a:tr>
              <a:tr h="237600">
                <a:tc>
                  <a:txBody>
                    <a:bodyPr/>
                    <a:lstStyle/>
                    <a:p>
                      <a:pPr algn="l"/>
                      <a:r>
                        <a:rPr lang="en-GB" altLang="en-US" sz="1050" dirty="0">
                          <a:latin typeface="Times New Roman" panose="02020603050405020304" pitchFamily="18" charset="0"/>
                          <a:ea typeface="+mn-ea"/>
                          <a:cs typeface="Times New Roman" panose="02020603050405020304" pitchFamily="18" charset="0"/>
                        </a:rPr>
                        <a:t>Design inlet water </a:t>
                      </a:r>
                      <a:r>
                        <a:rPr lang="en-GB" altLang="zh-CN" sz="1050" dirty="0">
                          <a:latin typeface="Times New Roman" panose="02020603050405020304" pitchFamily="18" charset="0"/>
                          <a:ea typeface="+mn-ea"/>
                          <a:cs typeface="Times New Roman" panose="02020603050405020304" pitchFamily="18" charset="0"/>
                        </a:rPr>
                        <a:t>pH</a:t>
                      </a:r>
                      <a:endParaRPr lang="zh-CN" altLang="en-US" sz="1050" dirty="0">
                        <a:latin typeface="Times New Roman" panose="02020603050405020304" pitchFamily="18" charset="0"/>
                        <a:ea typeface="+mn-ea"/>
                        <a:cs typeface="Times New Roman" panose="02020603050405020304" pitchFamily="18" charset="0"/>
                      </a:endParaRPr>
                    </a:p>
                  </a:txBody>
                  <a:tcPr marT="0" marB="0" anchor="ctr">
                    <a:lnL w="9525" cmpd="sng">
                      <a:noFill/>
                      <a:prstDash val="solid"/>
                    </a:lnL>
                    <a:lnR w="9525" cap="flat" cmpd="sng" algn="ctr">
                      <a:solidFill>
                        <a:schemeClr val="accent2">
                          <a:lumMod val="50000"/>
                        </a:schemeClr>
                      </a:solidFill>
                      <a:prstDash val="solid"/>
                      <a:round/>
                      <a:headEnd type="none" w="med" len="med"/>
                      <a:tailEnd type="none" w="med" len="me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zh-CN" altLang="en-US" sz="1050" dirty="0">
                          <a:latin typeface="Times New Roman" panose="02020603050405020304" pitchFamily="18" charset="0"/>
                          <a:ea typeface="+mn-ea"/>
                          <a:cs typeface="Times New Roman" panose="02020603050405020304" pitchFamily="18" charset="0"/>
                        </a:rPr>
                        <a:t>＞</a:t>
                      </a:r>
                      <a:r>
                        <a:rPr lang="en-US" altLang="zh-CN" sz="1050" dirty="0">
                          <a:latin typeface="Times New Roman" panose="02020603050405020304" pitchFamily="18" charset="0"/>
                          <a:ea typeface="+mn-ea"/>
                          <a:cs typeface="Times New Roman" panose="02020603050405020304" pitchFamily="18" charset="0"/>
                        </a:rPr>
                        <a:t>11</a:t>
                      </a:r>
                      <a:endParaRPr lang="zh-CN" altLang="en-US" sz="1050" dirty="0">
                        <a:latin typeface="Times New Roman" panose="02020603050405020304" pitchFamily="18" charset="0"/>
                        <a:ea typeface="+mn-ea"/>
                        <a:cs typeface="Times New Roman" panose="02020603050405020304" pitchFamily="18" charset="0"/>
                      </a:endParaRPr>
                    </a:p>
                  </a:txBody>
                  <a:tcPr marT="0" marB="0" anchor="ctr">
                    <a:lnL w="9525" cap="flat" cmpd="sng" algn="ctr">
                      <a:solidFill>
                        <a:schemeClr val="accent2">
                          <a:lumMod val="50000"/>
                        </a:schemeClr>
                      </a:solidFill>
                      <a:prstDash val="solid"/>
                      <a:round/>
                      <a:headEnd type="none" w="med" len="med"/>
                      <a:tailEnd type="none" w="med" len="med"/>
                    </a:lnL>
                    <a:lnR w="9525" cmpd="sng">
                      <a:noFill/>
                      <a:prstDash val="soli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tcPr>
                </a:tc>
              </a:tr>
              <a:tr h="237600">
                <a:tc>
                  <a:txBody>
                    <a:bodyPr/>
                    <a:lstStyle/>
                    <a:p>
                      <a:pPr algn="l"/>
                      <a:r>
                        <a:rPr lang="en-GB" altLang="en-US" sz="1050" dirty="0">
                          <a:latin typeface="Times New Roman" panose="02020603050405020304" pitchFamily="18" charset="0"/>
                          <a:ea typeface="+mn-ea"/>
                          <a:cs typeface="Times New Roman" panose="02020603050405020304" pitchFamily="18" charset="0"/>
                        </a:rPr>
                        <a:t>Design acid inlet pressure</a:t>
                      </a:r>
                      <a:endParaRPr lang="en-GB" altLang="en-US" sz="1050" dirty="0">
                        <a:latin typeface="Times New Roman" panose="02020603050405020304" pitchFamily="18" charset="0"/>
                        <a:ea typeface="+mn-ea"/>
                        <a:cs typeface="Times New Roman" panose="02020603050405020304" pitchFamily="18" charset="0"/>
                      </a:endParaRPr>
                    </a:p>
                  </a:txBody>
                  <a:tcPr marT="0" marB="0" anchor="ctr">
                    <a:lnL w="9525" cmpd="sng">
                      <a:noFill/>
                      <a:prstDash val="solid"/>
                    </a:lnL>
                    <a:lnR w="9525" cap="flat" cmpd="sng" algn="ctr">
                      <a:solidFill>
                        <a:schemeClr val="accent2">
                          <a:lumMod val="50000"/>
                        </a:schemeClr>
                      </a:solidFill>
                      <a:prstDash val="solid"/>
                      <a:round/>
                      <a:headEnd type="none" w="med" len="med"/>
                      <a:tailEnd type="none" w="med" len="me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defRPr/>
                      </a:pPr>
                      <a:r>
                        <a:rPr lang="en-GB" altLang="zh-CN" sz="1050" kern="0" dirty="0">
                          <a:effectLst/>
                          <a:latin typeface="Times New Roman" panose="02020603050405020304" pitchFamily="18" charset="0"/>
                          <a:ea typeface="+mn-ea"/>
                          <a:cs typeface="Times New Roman" panose="02020603050405020304" pitchFamily="18" charset="0"/>
                        </a:rPr>
                        <a:t>0.02-0.05MPa</a:t>
                      </a:r>
                      <a:endParaRPr lang="zh-CN" altLang="zh-CN" sz="1050" kern="100" dirty="0">
                        <a:effectLst/>
                        <a:latin typeface="Times New Roman" panose="02020603050405020304" pitchFamily="18" charset="0"/>
                        <a:ea typeface="+mn-ea"/>
                        <a:cs typeface="Times New Roman" panose="02020603050405020304" pitchFamily="18" charset="0"/>
                      </a:endParaRPr>
                    </a:p>
                  </a:txBody>
                  <a:tcPr marT="0" marB="0" anchor="ctr">
                    <a:lnL w="9525" cap="flat" cmpd="sng" algn="ctr">
                      <a:solidFill>
                        <a:schemeClr val="accent2">
                          <a:lumMod val="50000"/>
                        </a:schemeClr>
                      </a:solidFill>
                      <a:prstDash val="solid"/>
                      <a:round/>
                      <a:headEnd type="none" w="med" len="med"/>
                      <a:tailEnd type="none" w="med" len="med"/>
                    </a:lnL>
                    <a:lnR w="9525" cmpd="sng">
                      <a:noFill/>
                      <a:prstDash val="soli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tcPr>
                </a:tc>
              </a:tr>
              <a:tr h="237600">
                <a:tc>
                  <a:txBody>
                    <a:bodyPr/>
                    <a:lstStyle/>
                    <a:p>
                      <a:pPr algn="l"/>
                      <a:r>
                        <a:rPr lang="en-GB" altLang="en-US" sz="1050" dirty="0">
                          <a:latin typeface="Times New Roman" panose="02020603050405020304" pitchFamily="18" charset="0"/>
                          <a:ea typeface="+mn-ea"/>
                          <a:cs typeface="Times New Roman" panose="02020603050405020304" pitchFamily="18" charset="0"/>
                        </a:rPr>
                        <a:t>Design acid inlet temperature</a:t>
                      </a:r>
                      <a:endParaRPr lang="en-GB" altLang="en-US" sz="1050" dirty="0">
                        <a:latin typeface="Times New Roman" panose="02020603050405020304" pitchFamily="18" charset="0"/>
                        <a:ea typeface="+mn-ea"/>
                        <a:cs typeface="Times New Roman" panose="02020603050405020304" pitchFamily="18" charset="0"/>
                      </a:endParaRPr>
                    </a:p>
                  </a:txBody>
                  <a:tcPr marT="0" marB="0" anchor="ctr">
                    <a:lnL w="9525" cmpd="sng">
                      <a:noFill/>
                      <a:prstDash val="solid"/>
                    </a:lnL>
                    <a:lnR w="9525" cap="flat" cmpd="sng" algn="ctr">
                      <a:solidFill>
                        <a:schemeClr val="accent2">
                          <a:lumMod val="50000"/>
                        </a:schemeClr>
                      </a:solidFill>
                      <a:prstDash val="solid"/>
                      <a:round/>
                      <a:headEnd type="none" w="med" len="med"/>
                      <a:tailEnd type="none" w="med" len="me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defRPr/>
                      </a:pPr>
                      <a:r>
                        <a:rPr lang="en-GB" altLang="zh-CN" sz="1050" kern="0" dirty="0">
                          <a:effectLst/>
                          <a:latin typeface="Times New Roman" panose="02020603050405020304" pitchFamily="18" charset="0"/>
                          <a:ea typeface="+mn-ea"/>
                          <a:cs typeface="Times New Roman" panose="02020603050405020304" pitchFamily="18" charset="0"/>
                        </a:rPr>
                        <a:t>5-45</a:t>
                      </a:r>
                      <a:r>
                        <a:rPr lang="en-GB" altLang="en-US" sz="1050" kern="0" dirty="0">
                          <a:effectLst/>
                          <a:latin typeface="Times New Roman" panose="02020603050405020304" pitchFamily="18" charset="0"/>
                          <a:ea typeface="+mn-ea"/>
                          <a:cs typeface="Times New Roman" panose="02020603050405020304" pitchFamily="18" charset="0"/>
                        </a:rPr>
                        <a:t>℃</a:t>
                      </a:r>
                      <a:endParaRPr lang="zh-CN" altLang="zh-CN" sz="1050" kern="100" dirty="0">
                        <a:effectLst/>
                        <a:latin typeface="Times New Roman" panose="02020603050405020304" pitchFamily="18" charset="0"/>
                        <a:ea typeface="+mn-ea"/>
                        <a:cs typeface="Times New Roman" panose="02020603050405020304" pitchFamily="18" charset="0"/>
                      </a:endParaRPr>
                    </a:p>
                  </a:txBody>
                  <a:tcPr marT="0" marB="0" anchor="ctr">
                    <a:lnL w="9525" cap="flat" cmpd="sng" algn="ctr">
                      <a:solidFill>
                        <a:schemeClr val="accent2">
                          <a:lumMod val="50000"/>
                        </a:schemeClr>
                      </a:solidFill>
                      <a:prstDash val="solid"/>
                      <a:round/>
                      <a:headEnd type="none" w="med" len="med"/>
                      <a:tailEnd type="none" w="med" len="med"/>
                    </a:lnL>
                    <a:lnR w="9525" cmpd="sng">
                      <a:noFill/>
                      <a:prstDash val="soli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tcPr>
                </a:tc>
              </a:tr>
              <a:tr h="237600">
                <a:tc>
                  <a:txBody>
                    <a:bodyPr/>
                    <a:lstStyle/>
                    <a:p>
                      <a:pPr algn="l"/>
                      <a:r>
                        <a:rPr lang="en-GB" altLang="en-US" sz="1050" dirty="0">
                          <a:latin typeface="Times New Roman" panose="02020603050405020304" pitchFamily="18" charset="0"/>
                          <a:ea typeface="+mn-ea"/>
                          <a:cs typeface="Times New Roman" panose="02020603050405020304" pitchFamily="18" charset="0"/>
                        </a:rPr>
                        <a:t>Design acid inlet </a:t>
                      </a:r>
                      <a:r>
                        <a:rPr lang="en-GB" altLang="zh-CN" sz="1050" dirty="0">
                          <a:latin typeface="Times New Roman" panose="02020603050405020304" pitchFamily="18" charset="0"/>
                          <a:ea typeface="+mn-ea"/>
                          <a:cs typeface="Times New Roman" panose="02020603050405020304" pitchFamily="18" charset="0"/>
                        </a:rPr>
                        <a:t>pH</a:t>
                      </a:r>
                      <a:endParaRPr lang="zh-CN" altLang="en-US" sz="1050" dirty="0">
                        <a:latin typeface="Times New Roman" panose="02020603050405020304" pitchFamily="18" charset="0"/>
                        <a:ea typeface="+mn-ea"/>
                        <a:cs typeface="Times New Roman" panose="02020603050405020304" pitchFamily="18" charset="0"/>
                      </a:endParaRPr>
                    </a:p>
                  </a:txBody>
                  <a:tcPr marT="0" marB="0" anchor="ctr">
                    <a:lnL w="9525" cmpd="sng">
                      <a:noFill/>
                      <a:prstDash val="solid"/>
                    </a:lnL>
                    <a:lnR w="9525" cap="flat" cmpd="sng" algn="ctr">
                      <a:solidFill>
                        <a:schemeClr val="accent2">
                          <a:lumMod val="50000"/>
                        </a:schemeClr>
                      </a:solidFill>
                      <a:prstDash val="solid"/>
                      <a:round/>
                      <a:headEnd type="none" w="med" len="med"/>
                      <a:tailEnd type="none" w="med" len="me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altLang="zh-CN" sz="1050" dirty="0">
                          <a:latin typeface="Times New Roman" panose="02020603050405020304" pitchFamily="18" charset="0"/>
                          <a:ea typeface="+mn-ea"/>
                          <a:cs typeface="Times New Roman" panose="02020603050405020304" pitchFamily="18" charset="0"/>
                        </a:rPr>
                        <a:t>1-2</a:t>
                      </a:r>
                      <a:endParaRPr lang="zh-CN" altLang="en-US" sz="1050" dirty="0">
                        <a:latin typeface="Times New Roman" panose="02020603050405020304" pitchFamily="18" charset="0"/>
                        <a:ea typeface="+mn-ea"/>
                        <a:cs typeface="Times New Roman" panose="02020603050405020304" pitchFamily="18" charset="0"/>
                      </a:endParaRPr>
                    </a:p>
                  </a:txBody>
                  <a:tcPr marT="0" marB="0" anchor="ctr">
                    <a:lnL w="9525" cap="flat" cmpd="sng" algn="ctr">
                      <a:solidFill>
                        <a:schemeClr val="accent2">
                          <a:lumMod val="50000"/>
                        </a:schemeClr>
                      </a:solidFill>
                      <a:prstDash val="solid"/>
                      <a:round/>
                      <a:headEnd type="none" w="med" len="med"/>
                      <a:tailEnd type="none" w="med" len="med"/>
                    </a:lnL>
                    <a:lnR w="9525" cmpd="sng">
                      <a:noFill/>
                      <a:prstDash val="soli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3" name="TextBox 62"/>
          <p:cNvSpPr txBox="1"/>
          <p:nvPr/>
        </p:nvSpPr>
        <p:spPr>
          <a:xfrm>
            <a:off x="220017" y="7257521"/>
            <a:ext cx="1873088" cy="184666"/>
          </a:xfrm>
          <a:prstGeom prst="rect">
            <a:avLst/>
          </a:prstGeom>
          <a:noFill/>
        </p:spPr>
        <p:txBody>
          <a:bodyPr wrap="square" lIns="0" tIns="0" rIns="0" bIns="0" rtlCol="0">
            <a:spAutoFit/>
          </a:bodyPr>
          <a:lstStyle/>
          <a:p>
            <a:pPr marL="0">
              <a:lnSpc>
                <a:spcPct val="100000"/>
              </a:lnSpc>
            </a:pPr>
            <a:r>
              <a:rPr lang="en-GB" altLang="en-US" sz="1200" b="1" spc="55" dirty="0">
                <a:solidFill>
                  <a:srgbClr val="0054A6"/>
                </a:solidFill>
                <a:latin typeface="Times New Roman" panose="02020603050405020304" pitchFamily="18" charset="0"/>
                <a:ea typeface="宋体" panose="02010600030101010101" pitchFamily="2" charset="-122"/>
                <a:cs typeface="Times New Roman" panose="02020603050405020304" pitchFamily="18" charset="0"/>
              </a:rPr>
              <a:t>Specification</a:t>
            </a:r>
            <a:endParaRPr lang="zh-CN" altLang="en-US" sz="1200" b="1" spc="50" dirty="0">
              <a:solidFill>
                <a:srgbClr val="0054A6"/>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5" name="Picture 2"/>
          <p:cNvPicPr>
            <a:picLocks noChangeAspect="1" noChangeArrowheads="1"/>
          </p:cNvPicPr>
          <p:nvPr/>
        </p:nvPicPr>
        <p:blipFill>
          <a:blip r:embed="rId1"/>
          <a:srcRect t="5403" b="5403"/>
          <a:stretch>
            <a:fillRect/>
          </a:stretch>
        </p:blipFill>
        <p:spPr bwMode="auto">
          <a:xfrm>
            <a:off x="3996534" y="7103773"/>
            <a:ext cx="3275803" cy="2123222"/>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6"/>
          <p:cNvPicPr>
            <a:picLocks noChangeAspect="1"/>
          </p:cNvPicPr>
          <p:nvPr/>
        </p:nvPicPr>
        <p:blipFill>
          <a:blip r:embed="rId2"/>
          <a:stretch>
            <a:fillRect/>
          </a:stretch>
        </p:blipFill>
        <p:spPr>
          <a:xfrm>
            <a:off x="4736139" y="5806359"/>
            <a:ext cx="2823536" cy="2123222"/>
          </a:xfrm>
          <a:prstGeom prst="rect">
            <a:avLst/>
          </a:prstGeom>
        </p:spPr>
      </p:pic>
      <p:sp>
        <p:nvSpPr>
          <p:cNvPr id="9" name="TextBox 62"/>
          <p:cNvSpPr txBox="1"/>
          <p:nvPr/>
        </p:nvSpPr>
        <p:spPr>
          <a:xfrm>
            <a:off x="3924300" y="9533991"/>
            <a:ext cx="3558378" cy="323165"/>
          </a:xfrm>
          <a:prstGeom prst="rect">
            <a:avLst/>
          </a:prstGeom>
          <a:noFill/>
        </p:spPr>
        <p:txBody>
          <a:bodyPr wrap="square" lIns="0" tIns="0" rIns="0" bIns="0" rtlCol="0">
            <a:spAutoFit/>
          </a:bodyPr>
          <a:lstStyle/>
          <a:p>
            <a:pPr marL="0" algn="ctr">
              <a:lnSpc>
                <a:spcPct val="100000"/>
              </a:lnSpc>
            </a:pPr>
            <a:r>
              <a:rPr lang="en-GB" altLang="en-US" sz="1050" spc="55" dirty="0">
                <a:solidFill>
                  <a:srgbClr val="005EAB"/>
                </a:solidFill>
                <a:latin typeface="Times New Roman" panose="02020603050405020304" pitchFamily="18" charset="0"/>
                <a:ea typeface="宋体" panose="02010600030101010101" pitchFamily="2" charset="-122"/>
                <a:cs typeface="Times New Roman" panose="02020603050405020304" pitchFamily="18" charset="0"/>
              </a:rPr>
              <a:t>Membrane </a:t>
            </a:r>
            <a:r>
              <a:rPr lang="en-GB" altLang="zh-CN" sz="1050" spc="55" dirty="0">
                <a:solidFill>
                  <a:srgbClr val="005EAB"/>
                </a:solidFill>
                <a:latin typeface="Times New Roman" panose="02020603050405020304" pitchFamily="18" charset="0"/>
                <a:ea typeface="宋体" panose="02010600030101010101" pitchFamily="2" charset="-122"/>
                <a:cs typeface="Times New Roman" panose="02020603050405020304" pitchFamily="18" charset="0"/>
              </a:rPr>
              <a:t>3D </a:t>
            </a:r>
            <a:r>
              <a:rPr lang="en-GB" altLang="en-US" sz="1050" spc="55" dirty="0">
                <a:solidFill>
                  <a:srgbClr val="005EAB"/>
                </a:solidFill>
                <a:latin typeface="Times New Roman" panose="02020603050405020304" pitchFamily="18" charset="0"/>
                <a:ea typeface="宋体" panose="02010600030101010101" pitchFamily="2" charset="-122"/>
                <a:cs typeface="Times New Roman" panose="02020603050405020304" pitchFamily="18" charset="0"/>
              </a:rPr>
              <a:t>drawing and</a:t>
            </a:r>
            <a:endParaRPr lang="en-US" altLang="zh-CN" sz="1050" spc="55" dirty="0">
              <a:solidFill>
                <a:srgbClr val="005EAB"/>
              </a:solidFill>
              <a:latin typeface="Times New Roman" panose="02020603050405020304" pitchFamily="18" charset="0"/>
              <a:ea typeface="宋体" panose="02010600030101010101" pitchFamily="2" charset="-122"/>
              <a:cs typeface="Times New Roman" panose="02020603050405020304" pitchFamily="18" charset="0"/>
            </a:endParaRPr>
          </a:p>
          <a:p>
            <a:pPr marL="0" algn="ctr">
              <a:lnSpc>
                <a:spcPct val="100000"/>
              </a:lnSpc>
            </a:pPr>
            <a:r>
              <a:rPr lang="en-GB" altLang="zh-CN" sz="1050" spc="55" dirty="0">
                <a:solidFill>
                  <a:srgbClr val="005EAB"/>
                </a:solidFill>
                <a:latin typeface="Times New Roman" panose="02020603050405020304" pitchFamily="18" charset="0"/>
                <a:ea typeface="宋体" panose="02010600030101010101" pitchFamily="2" charset="-122"/>
                <a:cs typeface="Times New Roman" panose="02020603050405020304" pitchFamily="18" charset="0"/>
              </a:rPr>
              <a:t>3000 </a:t>
            </a:r>
            <a:r>
              <a:rPr lang="en-GB" altLang="en-US" sz="1050" spc="55" dirty="0">
                <a:solidFill>
                  <a:srgbClr val="005EAB"/>
                </a:solidFill>
                <a:latin typeface="Times New Roman" panose="02020603050405020304" pitchFamily="18" charset="0"/>
                <a:ea typeface="宋体" panose="02010600030101010101" pitchFamily="2" charset="-122"/>
                <a:cs typeface="Times New Roman" panose="02020603050405020304" pitchFamily="18" charset="0"/>
              </a:rPr>
              <a:t>times electron microscope image of the inner surface</a:t>
            </a:r>
            <a:endParaRPr lang="zh-CN" altLang="en-US" sz="1050" spc="50" dirty="0">
              <a:solidFill>
                <a:srgbClr val="005EAB"/>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4" name="图片 3"/>
          <p:cNvPicPr>
            <a:picLocks noChangeAspect="1"/>
          </p:cNvPicPr>
          <p:nvPr/>
        </p:nvPicPr>
        <p:blipFill>
          <a:blip r:embed="rId3"/>
          <a:srcRect l="1563" t="38175" r="2855" b="9971"/>
          <a:stretch>
            <a:fillRect/>
          </a:stretch>
        </p:blipFill>
        <p:spPr>
          <a:xfrm>
            <a:off x="3924300" y="4549957"/>
            <a:ext cx="3445861" cy="1495545"/>
          </a:xfrm>
          <a:prstGeom prst="rect">
            <a:avLst/>
          </a:prstGeom>
        </p:spPr>
      </p:pic>
      <p:pic>
        <p:nvPicPr>
          <p:cNvPr id="3" name="图片 2"/>
          <p:cNvPicPr>
            <a:picLocks noChangeAspect="1"/>
          </p:cNvPicPr>
          <p:nvPr/>
        </p:nvPicPr>
        <p:blipFill>
          <a:blip r:embed="rId4"/>
          <a:stretch>
            <a:fillRect/>
          </a:stretch>
        </p:blipFill>
        <p:spPr>
          <a:xfrm>
            <a:off x="308610" y="120650"/>
            <a:ext cx="1927860" cy="922020"/>
          </a:xfrm>
          <a:prstGeom prst="rect">
            <a:avLst/>
          </a:prstGeom>
        </p:spPr>
      </p:pic>
      <p:pic>
        <p:nvPicPr>
          <p:cNvPr id="10" name="图片 9" descr="PTFE-TMCS-2020"/>
          <p:cNvPicPr>
            <a:picLocks noChangeAspect="1"/>
          </p:cNvPicPr>
          <p:nvPr/>
        </p:nvPicPr>
        <p:blipFill>
          <a:blip r:embed="rId5">
            <a:clrChange>
              <a:clrFrom>
                <a:srgbClr val="FFFFFF">
                  <a:alpha val="100000"/>
                </a:srgbClr>
              </a:clrFrom>
              <a:clrTo>
                <a:srgbClr val="FFFFFF">
                  <a:alpha val="100000"/>
                  <a:alpha val="0"/>
                </a:srgbClr>
              </a:clrTo>
            </a:clrChange>
          </a:blip>
          <a:stretch>
            <a:fillRect/>
          </a:stretch>
        </p:blipFill>
        <p:spPr>
          <a:xfrm>
            <a:off x="4055745" y="3138805"/>
            <a:ext cx="3216275" cy="57531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0" y="10025741"/>
            <a:ext cx="7559675" cy="233953"/>
          </a:xfrm>
          <a:prstGeom prst="rect">
            <a:avLst/>
          </a:prstGeom>
          <a:solidFill>
            <a:srgbClr val="0060AA"/>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290851" y="5148321"/>
            <a:ext cx="7017999" cy="1044004"/>
          </a:xfrm>
          <a:prstGeom prst="rect">
            <a:avLst/>
          </a:prstGeom>
          <a:noFill/>
        </p:spPr>
        <p:txBody>
          <a:bodyPr wrap="square">
            <a:spAutoFit/>
          </a:bodyPr>
          <a:lstStyle/>
          <a:p>
            <a:pPr marL="171450" indent="-171450">
              <a:lnSpc>
                <a:spcPct val="150000"/>
              </a:lnSpc>
              <a:spcBef>
                <a:spcPts val="600"/>
              </a:spcBef>
              <a:spcAft>
                <a:spcPts val="0"/>
              </a:spcAft>
              <a:buClr>
                <a:srgbClr val="005EAB"/>
              </a:buClr>
              <a:buSzPct val="80000"/>
              <a:buFont typeface="Wingdings" panose="05000000000000000000" pitchFamily="2" charset="2"/>
              <a:buChar char="u"/>
            </a:pPr>
            <a:r>
              <a:rPr lang="en-US" altLang="en-US" sz="1200" spc="-5" dirty="0">
                <a:effectLst/>
                <a:latin typeface="Times New Roman" panose="02020603050405020304" pitchFamily="18" charset="0"/>
                <a:ea typeface="宋体" panose="02010600030101010101" pitchFamily="2" charset="-122"/>
                <a:cs typeface="Times New Roman" panose="02020603050405020304" pitchFamily="18" charset="0"/>
              </a:rPr>
              <a:t>Removal of ammonia nitrogen from ternary precursor and semiconductor wastewater.</a:t>
            </a:r>
            <a:endParaRPr lang="en-US" altLang="en-US" sz="1200" spc="-5" dirty="0">
              <a:effectLst/>
              <a:latin typeface="Times New Roman" panose="02020603050405020304" pitchFamily="18" charset="0"/>
              <a:ea typeface="宋体" panose="02010600030101010101" pitchFamily="2" charset="-122"/>
              <a:cs typeface="Times New Roman" panose="02020603050405020304" pitchFamily="18" charset="0"/>
            </a:endParaRPr>
          </a:p>
          <a:p>
            <a:pPr marL="171450" indent="-171450">
              <a:lnSpc>
                <a:spcPct val="150000"/>
              </a:lnSpc>
              <a:spcBef>
                <a:spcPts val="600"/>
              </a:spcBef>
              <a:spcAft>
                <a:spcPts val="0"/>
              </a:spcAft>
              <a:buClr>
                <a:srgbClr val="005EAB"/>
              </a:buClr>
              <a:buSzPct val="80000"/>
              <a:buFont typeface="Wingdings" panose="05000000000000000000" pitchFamily="2" charset="2"/>
              <a:buChar char="u"/>
            </a:pPr>
            <a:r>
              <a:rPr lang="en-US" altLang="zh-CN" sz="1200" spc="-5" dirty="0">
                <a:effectLst/>
                <a:latin typeface="Times New Roman" panose="02020603050405020304" pitchFamily="18" charset="0"/>
                <a:ea typeface="宋体" panose="02010600030101010101" pitchFamily="2" charset="-122"/>
                <a:cs typeface="Times New Roman" panose="02020603050405020304" pitchFamily="18" charset="0"/>
              </a:rPr>
              <a:t>C</a:t>
            </a:r>
            <a:r>
              <a:rPr lang="en-US" altLang="en-US" sz="1200" spc="-5" dirty="0">
                <a:effectLst/>
                <a:latin typeface="Times New Roman" panose="02020603050405020304" pitchFamily="18" charset="0"/>
                <a:ea typeface="宋体" panose="02010600030101010101" pitchFamily="2" charset="-122"/>
                <a:cs typeface="Times New Roman" panose="02020603050405020304" pitchFamily="18" charset="0"/>
              </a:rPr>
              <a:t>hemical, pharmaceutical, pesticide, metallurgy, municipal sewage, and landfill leachate.</a:t>
            </a:r>
            <a:endParaRPr lang="en-US" altLang="en-US" sz="1200" spc="-5" dirty="0">
              <a:effectLst/>
              <a:latin typeface="Times New Roman" panose="02020603050405020304" pitchFamily="18" charset="0"/>
              <a:ea typeface="宋体" panose="02010600030101010101" pitchFamily="2" charset="-122"/>
              <a:cs typeface="Times New Roman" panose="02020603050405020304" pitchFamily="18" charset="0"/>
            </a:endParaRPr>
          </a:p>
          <a:p>
            <a:pPr marL="171450" indent="-171450">
              <a:lnSpc>
                <a:spcPct val="150000"/>
              </a:lnSpc>
              <a:spcBef>
                <a:spcPts val="600"/>
              </a:spcBef>
              <a:spcAft>
                <a:spcPts val="0"/>
              </a:spcAft>
              <a:buClr>
                <a:srgbClr val="005EAB"/>
              </a:buClr>
              <a:buSzPct val="80000"/>
              <a:buFont typeface="Wingdings" panose="05000000000000000000" pitchFamily="2" charset="2"/>
              <a:buChar char="u"/>
            </a:pPr>
            <a:r>
              <a:rPr lang="en-US" altLang="en-US" sz="1200" spc="-5" dirty="0">
                <a:effectLst/>
                <a:latin typeface="Times New Roman" panose="02020603050405020304" pitchFamily="18" charset="0"/>
                <a:ea typeface="宋体" panose="02010600030101010101" pitchFamily="2" charset="-122"/>
                <a:cs typeface="Times New Roman" panose="02020603050405020304" pitchFamily="18" charset="0"/>
              </a:rPr>
              <a:t>Extraction of bromine from seawater, concentrated seawater, underground brine, chemical feed liquid, etc.</a:t>
            </a:r>
            <a:endParaRPr lang="en-GB" altLang="en-US" sz="1200" spc="-5"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29" name="文本框 28"/>
          <p:cNvSpPr txBox="1"/>
          <p:nvPr/>
        </p:nvSpPr>
        <p:spPr>
          <a:xfrm>
            <a:off x="88390" y="4871322"/>
            <a:ext cx="2084429" cy="276999"/>
          </a:xfrm>
          <a:prstGeom prst="rect">
            <a:avLst/>
          </a:prstGeom>
          <a:noFill/>
        </p:spPr>
        <p:txBody>
          <a:bodyPr wrap="square">
            <a:spAutoFit/>
          </a:bodyPr>
          <a:lstStyle/>
          <a:p>
            <a:r>
              <a:rPr lang="en-GB" altLang="en-US" sz="1200" b="1" spc="70" dirty="0">
                <a:solidFill>
                  <a:srgbClr val="0054A6"/>
                </a:solidFill>
                <a:latin typeface="Times New Roman" panose="02020603050405020304" pitchFamily="18" charset="0"/>
                <a:ea typeface="宋体" panose="02010600030101010101" pitchFamily="2" charset="-122"/>
                <a:cs typeface="Times New Roman" panose="02020603050405020304" pitchFamily="18" charset="0"/>
              </a:rPr>
              <a:t>Applications</a:t>
            </a:r>
            <a:endParaRPr lang="zh-CN" altLang="en-US" sz="1200" b="1" dirty="0">
              <a:latin typeface="Times New Roman" panose="02020603050405020304" pitchFamily="18" charset="0"/>
              <a:cs typeface="Times New Roman" panose="02020603050405020304" pitchFamily="18" charset="0"/>
            </a:endParaRPr>
          </a:p>
        </p:txBody>
      </p:sp>
      <p:grpSp>
        <p:nvGrpSpPr>
          <p:cNvPr id="17" name="组合 16"/>
          <p:cNvGrpSpPr/>
          <p:nvPr/>
        </p:nvGrpSpPr>
        <p:grpSpPr>
          <a:xfrm>
            <a:off x="137912" y="6298557"/>
            <a:ext cx="7283851" cy="1906134"/>
            <a:chOff x="179388" y="6166491"/>
            <a:chExt cx="7283851" cy="1906134"/>
          </a:xfrm>
        </p:grpSpPr>
        <p:pic>
          <p:nvPicPr>
            <p:cNvPr id="23" name="图片 2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8337" y="6195873"/>
              <a:ext cx="2405954" cy="1876752"/>
            </a:xfrm>
            <a:prstGeom prst="rect">
              <a:avLst/>
            </a:prstGeom>
            <a:noFill/>
            <a:ln>
              <a:noFill/>
            </a:ln>
          </p:spPr>
        </p:pic>
        <p:pic>
          <p:nvPicPr>
            <p:cNvPr id="24" name="图片 2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57285" y="6195873"/>
              <a:ext cx="2405954" cy="1876752"/>
            </a:xfrm>
            <a:prstGeom prst="rect">
              <a:avLst/>
            </a:prstGeom>
            <a:noFill/>
            <a:ln>
              <a:noFill/>
            </a:ln>
          </p:spPr>
        </p:pic>
        <p:pic>
          <p:nvPicPr>
            <p:cNvPr id="3" name="图片 2"/>
            <p:cNvPicPr/>
            <p:nvPr/>
          </p:nvPicPr>
          <p:blipFill>
            <a:blip r:embed="rId5"/>
            <a:stretch>
              <a:fillRect/>
            </a:stretch>
          </p:blipFill>
          <p:spPr>
            <a:xfrm>
              <a:off x="179388" y="6166491"/>
              <a:ext cx="2405954" cy="1876752"/>
            </a:xfrm>
            <a:prstGeom prst="rect">
              <a:avLst/>
            </a:prstGeom>
          </p:spPr>
        </p:pic>
      </p:grpSp>
      <p:sp>
        <p:nvSpPr>
          <p:cNvPr id="9" name="文本框 8"/>
          <p:cNvSpPr txBox="1"/>
          <p:nvPr/>
        </p:nvSpPr>
        <p:spPr>
          <a:xfrm>
            <a:off x="96436" y="3021029"/>
            <a:ext cx="3600450" cy="1753172"/>
          </a:xfrm>
          <a:prstGeom prst="rect">
            <a:avLst/>
          </a:prstGeom>
          <a:noFill/>
        </p:spPr>
        <p:txBody>
          <a:bodyPr wrap="square">
            <a:spAutoFit/>
          </a:bodyPr>
          <a:lstStyle/>
          <a:p>
            <a:pPr>
              <a:lnSpc>
                <a:spcPct val="130000"/>
              </a:lnSpc>
            </a:pPr>
            <a:r>
              <a:rPr lang="en-US" altLang="en-US" sz="1050" b="1" kern="100" dirty="0">
                <a:effectLst/>
                <a:latin typeface="Times New Roman" panose="02020603050405020304" pitchFamily="18" charset="0"/>
                <a:ea typeface="宋体" panose="02010600030101010101" pitchFamily="2" charset="-122"/>
                <a:cs typeface="Times New Roman" panose="02020603050405020304" pitchFamily="18" charset="0"/>
              </a:rPr>
              <a:t>Note: </a:t>
            </a:r>
            <a:r>
              <a:rPr lang="en-US" altLang="en-US" sz="1050" kern="100" dirty="0">
                <a:effectLst/>
                <a:latin typeface="Times New Roman" panose="02020603050405020304" pitchFamily="18" charset="0"/>
                <a:ea typeface="宋体" panose="02010600030101010101" pitchFamily="2" charset="-122"/>
                <a:cs typeface="Times New Roman" panose="02020603050405020304" pitchFamily="18" charset="0"/>
              </a:rPr>
              <a:t>The ammonia nitrogen content of the raw water is 2076ppm,  pH=12.18, the raw water temperature is raised to 45℃, and the pH value of the sulfuric acid absorption liquid is maintained below 1. The above test data is the removed racial average level curve of ammonia nitrogen wastewater passing through the </a:t>
            </a:r>
            <a:r>
              <a:rPr lang="en-US" altLang="en-US" sz="1050" kern="100" dirty="0" err="1">
                <a:effectLst/>
                <a:latin typeface="Times New Roman" panose="02020603050405020304" pitchFamily="18" charset="0"/>
                <a:ea typeface="宋体" panose="02010600030101010101" pitchFamily="2" charset="-122"/>
                <a:cs typeface="Times New Roman" panose="02020603050405020304" pitchFamily="18" charset="0"/>
              </a:rPr>
              <a:t>deammoniation</a:t>
            </a:r>
            <a:r>
              <a:rPr lang="en-US" altLang="en-US" sz="1050" kern="100" dirty="0">
                <a:effectLst/>
                <a:latin typeface="Times New Roman" panose="02020603050405020304" pitchFamily="18" charset="0"/>
                <a:ea typeface="宋体" panose="02010600030101010101" pitchFamily="2" charset="-122"/>
                <a:cs typeface="Times New Roman" panose="02020603050405020304" pitchFamily="18" charset="0"/>
              </a:rPr>
              <a:t> membrane shell, and the individual deviation of the membrane contactor from the average level is within ±3%.</a:t>
            </a:r>
            <a:endParaRPr lang="zh-CN" altLang="en-US" sz="1050" dirty="0"/>
          </a:p>
        </p:txBody>
      </p:sp>
      <p:sp>
        <p:nvSpPr>
          <p:cNvPr id="21" name="文本框 20"/>
          <p:cNvSpPr txBox="1"/>
          <p:nvPr/>
        </p:nvSpPr>
        <p:spPr>
          <a:xfrm>
            <a:off x="4036795" y="3008092"/>
            <a:ext cx="3600450" cy="1753172"/>
          </a:xfrm>
          <a:prstGeom prst="rect">
            <a:avLst/>
          </a:prstGeom>
          <a:noFill/>
        </p:spPr>
        <p:txBody>
          <a:bodyPr wrap="square">
            <a:spAutoFit/>
          </a:bodyPr>
          <a:lstStyle/>
          <a:p>
            <a:pPr>
              <a:lnSpc>
                <a:spcPct val="130000"/>
              </a:lnSpc>
            </a:pPr>
            <a:r>
              <a:rPr lang="en-US" altLang="en-US" sz="1050" b="1" kern="100" dirty="0">
                <a:effectLst/>
                <a:latin typeface="Times New Roman" panose="02020603050405020304" pitchFamily="18" charset="0"/>
                <a:ea typeface="宋体" panose="02010600030101010101" pitchFamily="2" charset="-122"/>
                <a:cs typeface="Times New Roman" panose="02020603050405020304" pitchFamily="18" charset="0"/>
              </a:rPr>
              <a:t>Note: </a:t>
            </a:r>
            <a:r>
              <a:rPr lang="en-US" altLang="en-US" sz="1050" kern="100" dirty="0">
                <a:effectLst/>
                <a:latin typeface="Times New Roman" panose="02020603050405020304" pitchFamily="18" charset="0"/>
                <a:ea typeface="宋体" panose="02010600030101010101" pitchFamily="2" charset="-122"/>
                <a:cs typeface="Times New Roman" panose="02020603050405020304" pitchFamily="18" charset="0"/>
              </a:rPr>
              <a:t>The ammonia nitrogen content of the raw water is 2076ppm,  pH=12.18, the raw water temperature is raised to 45℃, and the pH value of the sulfuric acid absorption liquid is maintained below 1. The above test data is the removed racial average level curve of ammonia nitrogen wastewater passing through the </a:t>
            </a:r>
            <a:r>
              <a:rPr lang="en-US" altLang="en-US" sz="1050" kern="100" dirty="0" err="1">
                <a:effectLst/>
                <a:latin typeface="Times New Roman" panose="02020603050405020304" pitchFamily="18" charset="0"/>
                <a:ea typeface="宋体" panose="02010600030101010101" pitchFamily="2" charset="-122"/>
                <a:cs typeface="Times New Roman" panose="02020603050405020304" pitchFamily="18" charset="0"/>
              </a:rPr>
              <a:t>deammoniation</a:t>
            </a:r>
            <a:r>
              <a:rPr lang="en-US" altLang="en-US" sz="1050" kern="100" dirty="0">
                <a:effectLst/>
                <a:latin typeface="Times New Roman" panose="02020603050405020304" pitchFamily="18" charset="0"/>
                <a:ea typeface="宋体" panose="02010600030101010101" pitchFamily="2" charset="-122"/>
                <a:cs typeface="Times New Roman" panose="02020603050405020304" pitchFamily="18" charset="0"/>
              </a:rPr>
              <a:t> membrane lumen side, and the individual deviation of the membrane contactor from the average level is within ±3%.</a:t>
            </a:r>
            <a:endParaRPr lang="zh-CN" altLang="en-US" sz="1050" dirty="0"/>
          </a:p>
        </p:txBody>
      </p:sp>
      <p:sp>
        <p:nvSpPr>
          <p:cNvPr id="4" name="文本框 3"/>
          <p:cNvSpPr txBox="1"/>
          <p:nvPr/>
        </p:nvSpPr>
        <p:spPr>
          <a:xfrm>
            <a:off x="118131" y="8965482"/>
            <a:ext cx="4897678" cy="929640"/>
          </a:xfrm>
          <a:prstGeom prst="rect">
            <a:avLst/>
          </a:prstGeom>
          <a:noFill/>
        </p:spPr>
        <p:txBody>
          <a:bodyPr wrap="square">
            <a:spAutoFit/>
          </a:bodyPr>
          <a:lstStyle/>
          <a:p>
            <a:pPr>
              <a:lnSpc>
                <a:spcPct val="130000"/>
              </a:lnSpc>
            </a:pPr>
            <a:r>
              <a:rPr lang="en-GB" altLang="en-US" sz="1050" b="1" dirty="0">
                <a:latin typeface="Times New Roman" panose="02020603050405020304" pitchFamily="18" charset="0"/>
                <a:ea typeface="宋体" panose="02010600030101010101" pitchFamily="2" charset="-122"/>
                <a:cs typeface="Times New Roman" panose="02020603050405020304" pitchFamily="18" charset="0"/>
              </a:rPr>
              <a:t>Company Name</a:t>
            </a:r>
            <a:r>
              <a:rPr lang="zh-CN" altLang="en-US" sz="1050" b="1" dirty="0">
                <a:latin typeface="Times New Roman" panose="02020603050405020304" pitchFamily="18" charset="0"/>
                <a:ea typeface="宋体" panose="02010600030101010101" pitchFamily="2" charset="-122"/>
                <a:cs typeface="Times New Roman" panose="02020603050405020304" pitchFamily="18" charset="0"/>
              </a:rPr>
              <a:t>：</a:t>
            </a:r>
            <a:r>
              <a:rPr lang="en-US" altLang="en-US" sz="1050" dirty="0">
                <a:latin typeface="Times New Roman" panose="02020603050405020304" pitchFamily="18" charset="0"/>
                <a:ea typeface="宋体" panose="02010600030101010101" pitchFamily="2" charset="-122"/>
                <a:cs typeface="Times New Roman" panose="02020603050405020304" pitchFamily="18" charset="0"/>
              </a:rPr>
              <a:t>Anhui </a:t>
            </a:r>
            <a:r>
              <a:rPr lang="en-US" altLang="zh-CN" sz="1050" dirty="0">
                <a:latin typeface="Times New Roman" panose="02020603050405020304" pitchFamily="18" charset="0"/>
                <a:ea typeface="宋体" panose="02010600030101010101" pitchFamily="2" charset="-122"/>
                <a:cs typeface="Times New Roman" panose="02020603050405020304" pitchFamily="18" charset="0"/>
              </a:rPr>
              <a:t>Cooperate Environmental </a:t>
            </a:r>
            <a:r>
              <a:rPr lang="en-US" altLang="en-US" sz="1050" dirty="0">
                <a:latin typeface="Times New Roman" panose="02020603050405020304" pitchFamily="18" charset="0"/>
                <a:ea typeface="宋体" panose="02010600030101010101" pitchFamily="2" charset="-122"/>
                <a:cs typeface="Times New Roman" panose="02020603050405020304" pitchFamily="18" charset="0"/>
              </a:rPr>
              <a:t>Technology Co., Ltd.</a:t>
            </a:r>
            <a:endParaRPr lang="en-US" altLang="en-US" sz="105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30000"/>
              </a:lnSpc>
            </a:pPr>
            <a:r>
              <a:rPr lang="en-US" altLang="en-US" sz="1050" b="1" dirty="0">
                <a:latin typeface="Times New Roman" panose="02020603050405020304" pitchFamily="18" charset="0"/>
                <a:ea typeface="宋体" panose="02010600030101010101" pitchFamily="2" charset="-122"/>
                <a:cs typeface="Times New Roman" panose="02020603050405020304" pitchFamily="18" charset="0"/>
              </a:rPr>
              <a:t>Company Address</a:t>
            </a:r>
            <a:r>
              <a:rPr lang="zh-CN" altLang="en-US" sz="1050" b="1" dirty="0">
                <a:latin typeface="Times New Roman" panose="02020603050405020304" pitchFamily="18" charset="0"/>
                <a:ea typeface="宋体" panose="02010600030101010101" pitchFamily="2" charset="-122"/>
                <a:cs typeface="Times New Roman" panose="02020603050405020304" pitchFamily="18" charset="0"/>
              </a:rPr>
              <a:t>：</a:t>
            </a:r>
            <a:r>
              <a:rPr lang="en-US" sz="1050" dirty="0">
                <a:latin typeface="Times New Roman" panose="02020603050405020304" pitchFamily="18" charset="0"/>
                <a:ea typeface="宋体" panose="02010600030101010101" pitchFamily="2" charset="-122"/>
                <a:cs typeface="Times New Roman" panose="02020603050405020304" pitchFamily="18" charset="0"/>
              </a:rPr>
              <a:t> Building 17, </a:t>
            </a:r>
            <a:r>
              <a:rPr lang="en-US" sz="1050" dirty="0" err="1">
                <a:latin typeface="Times New Roman" panose="02020603050405020304" pitchFamily="18" charset="0"/>
                <a:ea typeface="宋体" panose="02010600030101010101" pitchFamily="2" charset="-122"/>
                <a:cs typeface="Times New Roman" panose="02020603050405020304" pitchFamily="18" charset="0"/>
              </a:rPr>
              <a:t>Liandong</a:t>
            </a:r>
            <a:r>
              <a:rPr lang="en-US" sz="1050" dirty="0">
                <a:latin typeface="Times New Roman" panose="02020603050405020304" pitchFamily="18" charset="0"/>
                <a:ea typeface="宋体" panose="02010600030101010101" pitchFamily="2" charset="-122"/>
                <a:cs typeface="Times New Roman" panose="02020603050405020304" pitchFamily="18" charset="0"/>
              </a:rPr>
              <a:t> U Valley Hefei High-tech International Enterprise Port, No. 2899 </a:t>
            </a:r>
            <a:r>
              <a:rPr lang="en-US" sz="1050" dirty="0" err="1">
                <a:latin typeface="Times New Roman" panose="02020603050405020304" pitchFamily="18" charset="0"/>
                <a:ea typeface="宋体" panose="02010600030101010101" pitchFamily="2" charset="-122"/>
                <a:cs typeface="Times New Roman" panose="02020603050405020304" pitchFamily="18" charset="0"/>
              </a:rPr>
              <a:t>Kongquetai</a:t>
            </a:r>
            <a:r>
              <a:rPr lang="en-US" sz="1050" dirty="0">
                <a:latin typeface="Times New Roman" panose="02020603050405020304" pitchFamily="18" charset="0"/>
                <a:ea typeface="宋体" panose="02010600030101010101" pitchFamily="2" charset="-122"/>
                <a:cs typeface="Times New Roman" panose="02020603050405020304" pitchFamily="18" charset="0"/>
              </a:rPr>
              <a:t> Road, Hefei High-tech Zone, Hefei, China</a:t>
            </a:r>
            <a:endParaRPr lang="en-US" sz="105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30000"/>
              </a:lnSpc>
            </a:pPr>
            <a:r>
              <a:rPr lang="en-GB" altLang="en-US" sz="1050" b="1" dirty="0">
                <a:latin typeface="Times New Roman" panose="02020603050405020304" pitchFamily="18" charset="0"/>
                <a:ea typeface="宋体" panose="02010600030101010101" pitchFamily="2" charset="-122"/>
                <a:cs typeface="Times New Roman" panose="02020603050405020304" pitchFamily="18" charset="0"/>
              </a:rPr>
              <a:t>Please visit our website</a:t>
            </a:r>
            <a:r>
              <a:rPr lang="zh-CN" altLang="en-US" sz="1050" b="1"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1050" dirty="0">
                <a:latin typeface="Times New Roman" panose="02020603050405020304" pitchFamily="18" charset="0"/>
                <a:ea typeface="宋体" panose="02010600030101010101" pitchFamily="2" charset="-122"/>
                <a:cs typeface="Times New Roman" panose="02020603050405020304" pitchFamily="18" charset="0"/>
              </a:rPr>
              <a:t>www.coopmem.com</a:t>
            </a:r>
            <a:endParaRPr lang="en-US" altLang="zh-CN" sz="1050" dirty="0">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2" name="图表 1"/>
          <p:cNvGraphicFramePr/>
          <p:nvPr/>
        </p:nvGraphicFramePr>
        <p:xfrm>
          <a:off x="57232" y="841539"/>
          <a:ext cx="3562083" cy="213725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6" name="图表 5"/>
          <p:cNvGraphicFramePr/>
          <p:nvPr/>
        </p:nvGraphicFramePr>
        <p:xfrm>
          <a:off x="3940360" y="841539"/>
          <a:ext cx="3562083" cy="21372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tags/tag1.xml><?xml version="1.0" encoding="utf-8"?>
<p:tagLst xmlns:p="http://schemas.openxmlformats.org/presentationml/2006/main">
  <p:tag name="KSO_WPP_MARK_KEY" val="89276225-2e76-4d3e-9d77-49436db80fd5"/>
  <p:tag name="COMMONDATA" val="eyJoZGlkIjoiNDU5Njg1MTVjNmQ0YjhkZjRhYzYwOTI5Nzk4ZjU5ZDc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2521</Words>
  <Application>WPS 演示</Application>
  <PresentationFormat>自定义</PresentationFormat>
  <Paragraphs>89</Paragraphs>
  <Slides>2</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vt:i4>
      </vt:variant>
    </vt:vector>
  </HeadingPairs>
  <TitlesOfParts>
    <vt:vector size="12" baseType="lpstr">
      <vt:lpstr>Arial</vt:lpstr>
      <vt:lpstr>宋体</vt:lpstr>
      <vt:lpstr>Wingdings</vt:lpstr>
      <vt:lpstr>Arial</vt:lpstr>
      <vt:lpstr>Times New Roman</vt:lpstr>
      <vt:lpstr>Calibri</vt:lpstr>
      <vt:lpstr>微软雅黑</vt:lpstr>
      <vt:lpstr>Arial Unicode MS</vt:lpstr>
      <vt:lpstr>等线</vt:lpstr>
      <vt:lpstr>Office Theme</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ZongGuan</dc:creator>
  <cp:lastModifiedBy>YIN&amp;ZI&amp;LE</cp:lastModifiedBy>
  <cp:revision>103</cp:revision>
  <dcterms:created xsi:type="dcterms:W3CDTF">2011-01-21T15:00:00Z</dcterms:created>
  <dcterms:modified xsi:type="dcterms:W3CDTF">2026-05-13T06:36:56Z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91F6E53F8A794210AA862916E3B6FC9F_13</vt:lpwstr>
  </property>
  <property fmtid="{D5CDD505-2E9C-101B-9397-08002B2CF9AE}" pid="3" name="KSOProductBuildVer">
    <vt:lpwstr>2052-12.1.0.25865</vt:lpwstr>
  </property>
</Properties>
</file>